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52"/>
  </p:notesMasterIdLst>
  <p:handoutMasterIdLst>
    <p:handoutMasterId r:id="rId53"/>
  </p:handoutMasterIdLst>
  <p:sldIdLst>
    <p:sldId id="277" r:id="rId3"/>
    <p:sldId id="265" r:id="rId4"/>
    <p:sldId id="315" r:id="rId5"/>
    <p:sldId id="281" r:id="rId6"/>
    <p:sldId id="280" r:id="rId7"/>
    <p:sldId id="342" r:id="rId8"/>
    <p:sldId id="336" r:id="rId9"/>
    <p:sldId id="316" r:id="rId10"/>
    <p:sldId id="286" r:id="rId11"/>
    <p:sldId id="317" r:id="rId12"/>
    <p:sldId id="307" r:id="rId13"/>
    <p:sldId id="318" r:id="rId14"/>
    <p:sldId id="337" r:id="rId15"/>
    <p:sldId id="311" r:id="rId16"/>
    <p:sldId id="308" r:id="rId17"/>
    <p:sldId id="310" r:id="rId18"/>
    <p:sldId id="282" r:id="rId19"/>
    <p:sldId id="338" r:id="rId20"/>
    <p:sldId id="285" r:id="rId21"/>
    <p:sldId id="283" r:id="rId22"/>
    <p:sldId id="321" r:id="rId23"/>
    <p:sldId id="322" r:id="rId24"/>
    <p:sldId id="288" r:id="rId25"/>
    <p:sldId id="325" r:id="rId26"/>
    <p:sldId id="324" r:id="rId27"/>
    <p:sldId id="309" r:id="rId28"/>
    <p:sldId id="289" r:id="rId29"/>
    <p:sldId id="326" r:id="rId30"/>
    <p:sldId id="339" r:id="rId31"/>
    <p:sldId id="327" r:id="rId32"/>
    <p:sldId id="328" r:id="rId33"/>
    <p:sldId id="329" r:id="rId34"/>
    <p:sldId id="290" r:id="rId35"/>
    <p:sldId id="293" r:id="rId36"/>
    <p:sldId id="291" r:id="rId37"/>
    <p:sldId id="332" r:id="rId38"/>
    <p:sldId id="331" r:id="rId39"/>
    <p:sldId id="300" r:id="rId40"/>
    <p:sldId id="341" r:id="rId41"/>
    <p:sldId id="340" r:id="rId42"/>
    <p:sldId id="301" r:id="rId43"/>
    <p:sldId id="302" r:id="rId44"/>
    <p:sldId id="333" r:id="rId45"/>
    <p:sldId id="334" r:id="rId46"/>
    <p:sldId id="306" r:id="rId47"/>
    <p:sldId id="312" r:id="rId48"/>
    <p:sldId id="335" r:id="rId49"/>
    <p:sldId id="284" r:id="rId50"/>
    <p:sldId id="27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9622" autoAdjust="0"/>
  </p:normalViewPr>
  <p:slideViewPr>
    <p:cSldViewPr snapToGrid="0">
      <p:cViewPr varScale="1">
        <p:scale>
          <a:sx n="93" d="100"/>
          <a:sy n="93" d="100"/>
        </p:scale>
        <p:origin x="-66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24/01/23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24/01/23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24/01/23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xmlns=""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smtClean="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xmlns=""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444"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a:extLst/>
                    </p:spPr>
                  </p:pic>
                </p:oleObj>
              </mc:Fallback>
            </mc:AlternateContent>
          </a:graphicData>
        </a:graphic>
      </p:graphicFrame>
      <p:sp>
        <p:nvSpPr>
          <p:cNvPr id="37" name="Right Triangle 36">
            <a:extLst>
              <a:ext uri="{FF2B5EF4-FFF2-40B4-BE49-F238E27FC236}">
                <a16:creationId xmlns:a16="http://schemas.microsoft.com/office/drawing/2014/main" xmlns=""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smtClean="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rrowheads="1"/>
          </p:cNvSpPr>
          <p:nvPr/>
        </p:nvSpPr>
        <p:spPr bwMode="auto">
          <a:xfrm>
            <a:off x="1" y="1362564"/>
            <a:ext cx="12192000" cy="51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3200" b="1" dirty="0" smtClean="0">
                <a:latin typeface="Arial Black" panose="020B0A04020102020204" pitchFamily="34" charset="0"/>
                <a:ea typeface="Karla" pitchFamily="2" charset="0"/>
                <a:cs typeface="Karla" pitchFamily="2" charset="0"/>
              </a:rPr>
              <a:t>UNIVERSITY </a:t>
            </a:r>
            <a:r>
              <a:rPr lang="en-US" sz="3200" b="1" dirty="0">
                <a:latin typeface="Arial Black" panose="020B0A04020102020204" pitchFamily="34" charset="0"/>
                <a:ea typeface="Karla" pitchFamily="2" charset="0"/>
                <a:cs typeface="Karla" pitchFamily="2" charset="0"/>
              </a:rPr>
              <a:t>INSTITUTE OF ENGINEERING </a:t>
            </a: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 </a:t>
            </a:r>
            <a:endParaRPr lang="en-US" sz="3200" b="1" dirty="0" smtClean="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Bachelor </a:t>
            </a:r>
            <a:r>
              <a:rPr lang="en-US" sz="2800" dirty="0">
                <a:latin typeface="Times New Roman" panose="02020603050405020304" pitchFamily="18" charset="0"/>
                <a:ea typeface="Calibri" panose="020F0502020204030204" pitchFamily="34" charset="0"/>
                <a:cs typeface="Times New Roman" panose="02020603050405020304" pitchFamily="18" charset="0"/>
              </a:rPr>
              <a:t>of </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Engineering (Computer Science &amp; Engineering) </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Subject Name: Internet </a:t>
            </a:r>
            <a:r>
              <a:rPr lang="en-US" sz="2800" dirty="0">
                <a:latin typeface="Times New Roman" panose="02020603050405020304" pitchFamily="18" charset="0"/>
                <a:ea typeface="Calibri" panose="020F0502020204030204" pitchFamily="34" charset="0"/>
                <a:cs typeface="Times New Roman" panose="02020603050405020304" pitchFamily="18" charset="0"/>
              </a:rPr>
              <a:t>o</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f Things (</a:t>
            </a:r>
            <a:r>
              <a:rPr lang="en-US" sz="2800" dirty="0" err="1" smtClean="0">
                <a:latin typeface="Times New Roman" panose="02020603050405020304" pitchFamily="18" charset="0"/>
                <a:ea typeface="Calibri" panose="020F0502020204030204" pitchFamily="34" charset="0"/>
                <a:cs typeface="Times New Roman" panose="02020603050405020304" pitchFamily="18" charset="0"/>
              </a:rPr>
              <a:t>IoT</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Subject Code: 20CST357</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r>
              <a:rPr lang="en-US" sz="2400" b="1" dirty="0">
                <a:latin typeface="Raleway ExtraBold" pitchFamily="34" charset="-52"/>
              </a:rPr>
              <a:t> </a:t>
            </a:r>
            <a:r>
              <a:rPr lang="en-US" sz="2400" b="1" dirty="0" smtClean="0">
                <a:latin typeface="Raleway ExtraBold" pitchFamily="34" charset="-52"/>
              </a:rPr>
              <a:t>      INTERNET OF THINGS 				</a:t>
            </a:r>
            <a:endParaRPr lang="en-US" sz="2400" b="1"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6"/>
            <a:ext cx="10515600" cy="628109"/>
          </a:xfrm>
        </p:spPr>
        <p:txBody>
          <a:bodyPr>
            <a:normAutofit fontScale="90000"/>
          </a:bodyPr>
          <a:lstStyle/>
          <a:p>
            <a:pPr algn="ctr"/>
            <a:r>
              <a:rPr lang="en-US" b="1" dirty="0"/>
              <a:t>Challenges </a:t>
            </a:r>
            <a:r>
              <a:rPr lang="en-US" b="1" dirty="0" smtClean="0"/>
              <a:t>in </a:t>
            </a:r>
            <a:r>
              <a:rPr lang="en-US" b="1" dirty="0" err="1" smtClean="0"/>
              <a:t>IoT</a:t>
            </a:r>
            <a:r>
              <a:rPr lang="en-US" b="1" dirty="0" smtClean="0"/>
              <a:t> (CO-3)</a:t>
            </a:r>
            <a:r>
              <a:rPr lang="en-US" b="1" dirty="0"/>
              <a:t/>
            </a:r>
            <a:br>
              <a:rPr lang="en-US" b="1" dirty="0"/>
            </a:b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
        <p:nvSpPr>
          <p:cNvPr id="5" name="Rectangle 4"/>
          <p:cNvSpPr/>
          <p:nvPr/>
        </p:nvSpPr>
        <p:spPr>
          <a:xfrm>
            <a:off x="191194" y="1392764"/>
            <a:ext cx="11662803" cy="4308872"/>
          </a:xfrm>
          <a:prstGeom prst="rect">
            <a:avLst/>
          </a:prstGeom>
        </p:spPr>
        <p:txBody>
          <a:bodyPr wrap="square">
            <a:spAutoFit/>
          </a:bodyPr>
          <a:lstStyle/>
          <a:p>
            <a:pPr algn="just"/>
            <a:r>
              <a:rPr lang="en-US" sz="1600" dirty="0" smtClean="0"/>
              <a:t> </a:t>
            </a:r>
          </a:p>
          <a:p>
            <a:pPr algn="just"/>
            <a:endParaRPr lang="en-US" sz="1600" dirty="0" smtClean="0"/>
          </a:p>
          <a:p>
            <a:pPr marL="342900" indent="-342900" algn="just">
              <a:buFont typeface="Wingdings" charset="2"/>
              <a:buAutoNum type="arabicPlain"/>
            </a:pPr>
            <a:r>
              <a:rPr lang="en-US" sz="2400" dirty="0" smtClean="0"/>
              <a:t>Security Challenges </a:t>
            </a:r>
          </a:p>
          <a:p>
            <a:pPr marL="342900" indent="-342900" algn="just">
              <a:buFont typeface="Wingdings" charset="2"/>
              <a:buAutoNum type="arabicPlain"/>
            </a:pPr>
            <a:r>
              <a:rPr lang="en-US" sz="2400" dirty="0" smtClean="0"/>
              <a:t>Lack </a:t>
            </a:r>
            <a:r>
              <a:rPr lang="en-US" sz="2400" dirty="0"/>
              <a:t>of </a:t>
            </a:r>
            <a:r>
              <a:rPr lang="en-US" sz="2400" dirty="0" smtClean="0"/>
              <a:t>encryption</a:t>
            </a:r>
            <a:endParaRPr lang="en-US" sz="2400" dirty="0"/>
          </a:p>
          <a:p>
            <a:pPr marL="342900" indent="-342900" algn="just">
              <a:buFont typeface="Wingdings" charset="2"/>
              <a:buAutoNum type="arabicPlain"/>
            </a:pPr>
            <a:r>
              <a:rPr lang="en-US" sz="2400" dirty="0" smtClean="0"/>
              <a:t>Lack </a:t>
            </a:r>
            <a:r>
              <a:rPr lang="en-US" sz="2400" dirty="0"/>
              <a:t>of sufficient testing and </a:t>
            </a:r>
            <a:r>
              <a:rPr lang="en-US" sz="2400" dirty="0" smtClean="0"/>
              <a:t>updating </a:t>
            </a:r>
            <a:endParaRPr lang="en-US" sz="2400" dirty="0"/>
          </a:p>
          <a:p>
            <a:pPr marL="342900" indent="-342900" algn="just">
              <a:buFont typeface="Wingdings" charset="2"/>
              <a:buAutoNum type="arabicPlain"/>
            </a:pPr>
            <a:r>
              <a:rPr lang="en-US" sz="2400" dirty="0" smtClean="0"/>
              <a:t>Weak </a:t>
            </a:r>
            <a:r>
              <a:rPr lang="en-US" sz="2400" dirty="0"/>
              <a:t>login </a:t>
            </a:r>
            <a:r>
              <a:rPr lang="en-US" sz="2400" dirty="0" smtClean="0"/>
              <a:t>details</a:t>
            </a:r>
            <a:endParaRPr lang="en-US" sz="2400" dirty="0"/>
          </a:p>
          <a:p>
            <a:pPr marL="342900" indent="-342900" algn="just">
              <a:buFont typeface="Wingdings" charset="2"/>
              <a:buAutoNum type="arabicPlain"/>
            </a:pPr>
            <a:r>
              <a:rPr lang="en-US" sz="2400" dirty="0" smtClean="0"/>
              <a:t>Design challenges</a:t>
            </a:r>
          </a:p>
          <a:p>
            <a:pPr marL="342900" indent="-342900" algn="just">
              <a:buFont typeface="Wingdings" charset="2"/>
              <a:buAutoNum type="arabicPlain"/>
            </a:pPr>
            <a:r>
              <a:rPr lang="en-US" sz="2400" dirty="0" smtClean="0"/>
              <a:t>Battery sizes</a:t>
            </a:r>
          </a:p>
          <a:p>
            <a:pPr marL="342900" indent="-342900" algn="just">
              <a:buFont typeface="Wingdings" charset="2"/>
              <a:buAutoNum type="arabicPlain"/>
            </a:pPr>
            <a:r>
              <a:rPr lang="en-US" sz="2400" dirty="0" smtClean="0"/>
              <a:t>System Security </a:t>
            </a:r>
          </a:p>
          <a:p>
            <a:pPr marL="342900" indent="-342900" algn="just">
              <a:buFont typeface="Wingdings" charset="2"/>
              <a:buAutoNum type="arabicPlain"/>
            </a:pPr>
            <a:r>
              <a:rPr lang="en-US" sz="2400" dirty="0" smtClean="0"/>
              <a:t>Increment </a:t>
            </a:r>
            <a:r>
              <a:rPr lang="en-US" sz="2400" dirty="0"/>
              <a:t>in </a:t>
            </a:r>
            <a:r>
              <a:rPr lang="en-US" sz="2400" dirty="0" smtClean="0"/>
              <a:t>cost</a:t>
            </a:r>
          </a:p>
          <a:p>
            <a:pPr marL="342900" indent="-342900" algn="just">
              <a:buFont typeface="Wingdings" charset="2"/>
              <a:buAutoNum type="arabicPlain"/>
            </a:pPr>
            <a:r>
              <a:rPr lang="en-US" sz="2400" dirty="0" smtClean="0"/>
              <a:t>Timing </a:t>
            </a:r>
            <a:r>
              <a:rPr lang="en-US" sz="2400" dirty="0"/>
              <a:t>of </a:t>
            </a:r>
            <a:r>
              <a:rPr lang="en-US" sz="2400" dirty="0" smtClean="0"/>
              <a:t>launch</a:t>
            </a:r>
          </a:p>
          <a:p>
            <a:pPr marL="342900" indent="-342900" algn="just">
              <a:buFont typeface="Wingdings" charset="2"/>
              <a:buAutoNum type="arabicPlain"/>
            </a:pPr>
            <a:r>
              <a:rPr lang="en-US" sz="2400" dirty="0" smtClean="0"/>
              <a:t> Deployment challenges</a:t>
            </a:r>
            <a:endParaRPr lang="en-US" sz="2400" dirty="0"/>
          </a:p>
        </p:txBody>
      </p:sp>
    </p:spTree>
    <p:extLst>
      <p:ext uri="{BB962C8B-B14F-4D97-AF65-F5344CB8AC3E}">
        <p14:creationId xmlns:p14="http://schemas.microsoft.com/office/powerpoint/2010/main" val="143191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pic>
        <p:nvPicPr>
          <p:cNvPr id="2" name="Picture 1"/>
          <p:cNvPicPr>
            <a:picLocks noChangeAspect="1"/>
          </p:cNvPicPr>
          <p:nvPr/>
        </p:nvPicPr>
        <p:blipFill>
          <a:blip r:embed="rId2"/>
          <a:stretch>
            <a:fillRect/>
          </a:stretch>
        </p:blipFill>
        <p:spPr>
          <a:xfrm>
            <a:off x="2157755" y="723691"/>
            <a:ext cx="8344231" cy="5079495"/>
          </a:xfrm>
          <a:prstGeom prst="rect">
            <a:avLst/>
          </a:prstGeom>
        </p:spPr>
      </p:pic>
    </p:spTree>
    <p:extLst>
      <p:ext uri="{BB962C8B-B14F-4D97-AF65-F5344CB8AC3E}">
        <p14:creationId xmlns:p14="http://schemas.microsoft.com/office/powerpoint/2010/main" val="367419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46982"/>
          </a:xfrm>
        </p:spPr>
        <p:txBody>
          <a:bodyPr/>
          <a:lstStyle/>
          <a:p>
            <a:r>
              <a:rPr lang="en-US" b="1" dirty="0" err="1" smtClean="0"/>
              <a:t>IoT</a:t>
            </a:r>
            <a:r>
              <a:rPr lang="en-US" b="1" dirty="0" smtClean="0"/>
              <a:t> Today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sp>
        <p:nvSpPr>
          <p:cNvPr id="5" name="Rectangle 4"/>
          <p:cNvSpPr/>
          <p:nvPr/>
        </p:nvSpPr>
        <p:spPr>
          <a:xfrm>
            <a:off x="0" y="1147372"/>
            <a:ext cx="12017877" cy="1200328"/>
          </a:xfrm>
          <a:prstGeom prst="rect">
            <a:avLst/>
          </a:prstGeom>
        </p:spPr>
        <p:txBody>
          <a:bodyPr wrap="square">
            <a:spAutoFit/>
          </a:bodyPr>
          <a:lstStyle/>
          <a:p>
            <a:pPr algn="just"/>
            <a:r>
              <a:rPr lang="en-US" sz="2400" dirty="0"/>
              <a:t>The Internet of Things (</a:t>
            </a:r>
            <a:r>
              <a:rPr lang="en-US" sz="2400" dirty="0" err="1"/>
              <a:t>IoT</a:t>
            </a:r>
            <a:r>
              <a:rPr lang="en-US" sz="2400" dirty="0"/>
              <a:t>) describes the network of physical objects—“things”—that are embedded with sensors, software, and other technologies for the purpose of connecting and exchanging data with other devices and systems over the internet.</a:t>
            </a:r>
          </a:p>
        </p:txBody>
      </p:sp>
      <p:sp>
        <p:nvSpPr>
          <p:cNvPr id="6" name="Rectangle 5"/>
          <p:cNvSpPr/>
          <p:nvPr/>
        </p:nvSpPr>
        <p:spPr>
          <a:xfrm>
            <a:off x="0" y="2389935"/>
            <a:ext cx="12045191" cy="1200328"/>
          </a:xfrm>
          <a:prstGeom prst="rect">
            <a:avLst/>
          </a:prstGeom>
        </p:spPr>
        <p:txBody>
          <a:bodyPr wrap="square">
            <a:spAutoFit/>
          </a:bodyPr>
          <a:lstStyle/>
          <a:p>
            <a:pPr algn="just"/>
            <a:r>
              <a:rPr lang="en-US" sz="2400" dirty="0" smtClean="0"/>
              <a:t>Currently</a:t>
            </a:r>
            <a:r>
              <a:rPr lang="en-US" sz="2400" dirty="0"/>
              <a:t>, the applications of </a:t>
            </a:r>
            <a:r>
              <a:rPr lang="en-US" sz="2400" dirty="0" err="1"/>
              <a:t>IoT</a:t>
            </a:r>
            <a:r>
              <a:rPr lang="en-US" sz="2400" dirty="0"/>
              <a:t> cover adverse areas including manufacturing or the industrial sector, agriculture, health sector, smart cities, security, and emergency services among many others.</a:t>
            </a:r>
          </a:p>
        </p:txBody>
      </p:sp>
      <p:sp>
        <p:nvSpPr>
          <p:cNvPr id="7" name="Rectangle 6"/>
          <p:cNvSpPr/>
          <p:nvPr/>
        </p:nvSpPr>
        <p:spPr>
          <a:xfrm>
            <a:off x="0" y="3427295"/>
            <a:ext cx="12017876" cy="1200328"/>
          </a:xfrm>
          <a:prstGeom prst="rect">
            <a:avLst/>
          </a:prstGeom>
        </p:spPr>
        <p:txBody>
          <a:bodyPr wrap="square">
            <a:spAutoFit/>
          </a:bodyPr>
          <a:lstStyle/>
          <a:p>
            <a:pPr algn="just"/>
            <a:r>
              <a:rPr lang="en-US" sz="2400" dirty="0"/>
              <a:t>With </a:t>
            </a:r>
            <a:r>
              <a:rPr lang="en-US" sz="2400" dirty="0" err="1"/>
              <a:t>IoT</a:t>
            </a:r>
            <a:r>
              <a:rPr lang="en-US" sz="2400" dirty="0"/>
              <a:t>, Companies can automate processes and save labor costs. It also reduces waste and improves service delivery, making it cheaper to manufacture and deliver goods and ensuring transparency in customer transactions.</a:t>
            </a:r>
          </a:p>
        </p:txBody>
      </p:sp>
      <p:sp>
        <p:nvSpPr>
          <p:cNvPr id="9" name="TextBox 8"/>
          <p:cNvSpPr txBox="1"/>
          <p:nvPr/>
        </p:nvSpPr>
        <p:spPr>
          <a:xfrm>
            <a:off x="0" y="4552859"/>
            <a:ext cx="12017669" cy="1569660"/>
          </a:xfrm>
          <a:prstGeom prst="rect">
            <a:avLst/>
          </a:prstGeom>
          <a:noFill/>
        </p:spPr>
        <p:txBody>
          <a:bodyPr wrap="square" rtlCol="0">
            <a:spAutoFit/>
          </a:bodyPr>
          <a:lstStyle/>
          <a:p>
            <a:pPr algn="just"/>
            <a:r>
              <a:rPr lang="en-US" sz="2400" dirty="0"/>
              <a:t>The Next Generation Internet of Things (</a:t>
            </a:r>
            <a:r>
              <a:rPr lang="en-US" sz="2400" dirty="0" err="1"/>
              <a:t>NGIoT</a:t>
            </a:r>
            <a:r>
              <a:rPr lang="en-US" sz="2400" dirty="0"/>
              <a:t>) initiative is a growing community of projects and related initiatives at work to </a:t>
            </a:r>
            <a:r>
              <a:rPr lang="en-US" sz="2400" dirty="0" err="1"/>
              <a:t>maximise</a:t>
            </a:r>
            <a:r>
              <a:rPr lang="en-US" sz="2400" dirty="0"/>
              <a:t> the power of </a:t>
            </a:r>
            <a:r>
              <a:rPr lang="en-US" sz="2400" dirty="0" err="1"/>
              <a:t>IoT</a:t>
            </a:r>
            <a:r>
              <a:rPr lang="en-US" sz="2400" dirty="0"/>
              <a:t> made in Europe. </a:t>
            </a:r>
            <a:r>
              <a:rPr lang="en-US" sz="2400" dirty="0" err="1"/>
              <a:t>NGIoT</a:t>
            </a:r>
            <a:r>
              <a:rPr lang="en-US" sz="2400" dirty="0"/>
              <a:t> works to lower the barrier for adoption and development of </a:t>
            </a:r>
            <a:r>
              <a:rPr lang="en-US" sz="2400" dirty="0" err="1"/>
              <a:t>IoT</a:t>
            </a:r>
            <a:r>
              <a:rPr lang="en-US" sz="2400" dirty="0"/>
              <a:t>-empowered solutions, by supporting business models, innovation and skills.</a:t>
            </a:r>
          </a:p>
        </p:txBody>
      </p:sp>
    </p:spTree>
    <p:extLst>
      <p:ext uri="{BB962C8B-B14F-4D97-AF65-F5344CB8AC3E}">
        <p14:creationId xmlns:p14="http://schemas.microsoft.com/office/powerpoint/2010/main" val="23778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
        <p:nvSpPr>
          <p:cNvPr id="5" name="TextBox 4"/>
          <p:cNvSpPr txBox="1"/>
          <p:nvPr/>
        </p:nvSpPr>
        <p:spPr>
          <a:xfrm>
            <a:off x="0" y="1324493"/>
            <a:ext cx="11649146" cy="3908762"/>
          </a:xfrm>
          <a:prstGeom prst="rect">
            <a:avLst/>
          </a:prstGeom>
          <a:noFill/>
        </p:spPr>
        <p:txBody>
          <a:bodyPr wrap="square" rtlCol="0">
            <a:spAutoFit/>
          </a:bodyPr>
          <a:lstStyle/>
          <a:p>
            <a:r>
              <a:rPr lang="en-US" sz="3200" b="1" dirty="0" err="1" smtClean="0"/>
              <a:t>IoT</a:t>
            </a:r>
            <a:r>
              <a:rPr lang="en-US" sz="3200" b="1" dirty="0" smtClean="0"/>
              <a:t> Tech Trends: </a:t>
            </a:r>
          </a:p>
          <a:p>
            <a:endParaRPr lang="en-US" sz="2400" b="1" dirty="0" smtClean="0"/>
          </a:p>
          <a:p>
            <a:r>
              <a:rPr lang="en-US" sz="2400" dirty="0" smtClean="0"/>
              <a:t>1. Remote Monitoring</a:t>
            </a:r>
            <a:endParaRPr lang="en-US" sz="2400" dirty="0"/>
          </a:p>
          <a:p>
            <a:r>
              <a:rPr lang="en-US" sz="2400" dirty="0" smtClean="0"/>
              <a:t>2. Modular </a:t>
            </a:r>
            <a:r>
              <a:rPr lang="en-US" sz="2400" dirty="0"/>
              <a:t>Smart Technologies </a:t>
            </a:r>
            <a:r>
              <a:rPr lang="en-US" sz="2400" dirty="0" smtClean="0"/>
              <a:t>Solutions</a:t>
            </a:r>
            <a:endParaRPr lang="en-US" sz="2400" dirty="0"/>
          </a:p>
          <a:p>
            <a:r>
              <a:rPr lang="en-US" sz="2400" dirty="0" smtClean="0"/>
              <a:t>3. Data Analysis</a:t>
            </a:r>
            <a:endParaRPr lang="en-US" sz="2400" dirty="0"/>
          </a:p>
          <a:p>
            <a:r>
              <a:rPr lang="en-US" sz="2400" dirty="0" smtClean="0"/>
              <a:t>4. Artificial </a:t>
            </a:r>
            <a:r>
              <a:rPr lang="en-US" sz="2400" dirty="0"/>
              <a:t>Intelligence, Machine Learning, and Visual </a:t>
            </a:r>
            <a:r>
              <a:rPr lang="en-US" sz="2400" dirty="0" smtClean="0"/>
              <a:t>Inspection</a:t>
            </a:r>
            <a:endParaRPr lang="en-US" sz="2400" dirty="0"/>
          </a:p>
          <a:p>
            <a:r>
              <a:rPr lang="en-US" sz="2400" dirty="0" smtClean="0"/>
              <a:t>5. Advanced Networks</a:t>
            </a:r>
            <a:endParaRPr lang="en-US" sz="2400" dirty="0"/>
          </a:p>
          <a:p>
            <a:r>
              <a:rPr lang="en-US" sz="2400" dirty="0" smtClean="0"/>
              <a:t>6. Smart </a:t>
            </a:r>
            <a:r>
              <a:rPr lang="en-US" sz="2400" dirty="0"/>
              <a:t>Buildings, Smart </a:t>
            </a:r>
            <a:r>
              <a:rPr lang="en-US" sz="2400" dirty="0" smtClean="0"/>
              <a:t>Cities</a:t>
            </a:r>
            <a:endParaRPr lang="en-US" sz="2400" dirty="0"/>
          </a:p>
          <a:p>
            <a:r>
              <a:rPr lang="en-US" sz="2400" dirty="0" smtClean="0"/>
              <a:t>7. Digital Twins</a:t>
            </a:r>
            <a:endParaRPr lang="en-US" sz="2400" dirty="0"/>
          </a:p>
          <a:p>
            <a:r>
              <a:rPr lang="en-US" sz="2400" dirty="0" smtClean="0"/>
              <a:t>8. </a:t>
            </a:r>
            <a:r>
              <a:rPr lang="en-US" sz="2400" dirty="0" err="1" smtClean="0"/>
              <a:t>Fintech</a:t>
            </a:r>
            <a:endParaRPr lang="en-US" sz="2400" dirty="0"/>
          </a:p>
        </p:txBody>
      </p:sp>
    </p:spTree>
    <p:extLst>
      <p:ext uri="{BB962C8B-B14F-4D97-AF65-F5344CB8AC3E}">
        <p14:creationId xmlns:p14="http://schemas.microsoft.com/office/powerpoint/2010/main" val="353891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5" name="Picture 4"/>
          <p:cNvPicPr>
            <a:picLocks noChangeAspect="1"/>
          </p:cNvPicPr>
          <p:nvPr/>
        </p:nvPicPr>
        <p:blipFill rotWithShape="1">
          <a:blip r:embed="rId2"/>
          <a:srcRect t="5482" b="-14704"/>
          <a:stretch/>
        </p:blipFill>
        <p:spPr>
          <a:xfrm>
            <a:off x="0" y="1183941"/>
            <a:ext cx="11813027" cy="5674059"/>
          </a:xfrm>
          <a:prstGeom prst="rect">
            <a:avLst/>
          </a:prstGeom>
        </p:spPr>
      </p:pic>
    </p:spTree>
    <p:extLst>
      <p:ext uri="{BB962C8B-B14F-4D97-AF65-F5344CB8AC3E}">
        <p14:creationId xmlns:p14="http://schemas.microsoft.com/office/powerpoint/2010/main" val="3725231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pic>
        <p:nvPicPr>
          <p:cNvPr id="3" name="Picture 2"/>
          <p:cNvPicPr>
            <a:picLocks noChangeAspect="1"/>
          </p:cNvPicPr>
          <p:nvPr/>
        </p:nvPicPr>
        <p:blipFill rotWithShape="1">
          <a:blip r:embed="rId2"/>
          <a:srcRect l="657" t="6033" r="974" b="-6036"/>
          <a:stretch/>
        </p:blipFill>
        <p:spPr>
          <a:xfrm>
            <a:off x="805744" y="-1"/>
            <a:ext cx="10760400" cy="6562800"/>
          </a:xfrm>
          <a:prstGeom prst="rect">
            <a:avLst/>
          </a:prstGeom>
        </p:spPr>
      </p:pic>
    </p:spTree>
    <p:extLst>
      <p:ext uri="{BB962C8B-B14F-4D97-AF65-F5344CB8AC3E}">
        <p14:creationId xmlns:p14="http://schemas.microsoft.com/office/powerpoint/2010/main" val="11711602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pic>
        <p:nvPicPr>
          <p:cNvPr id="3" name="Picture 2"/>
          <p:cNvPicPr>
            <a:picLocks noChangeAspect="1"/>
          </p:cNvPicPr>
          <p:nvPr/>
        </p:nvPicPr>
        <p:blipFill rotWithShape="1">
          <a:blip r:embed="rId2"/>
          <a:srcRect t="9598" b="-10740"/>
          <a:stretch/>
        </p:blipFill>
        <p:spPr>
          <a:xfrm>
            <a:off x="751118" y="-1"/>
            <a:ext cx="11048252" cy="6858001"/>
          </a:xfrm>
          <a:prstGeom prst="rect">
            <a:avLst/>
          </a:prstGeom>
        </p:spPr>
      </p:pic>
    </p:spTree>
    <p:extLst>
      <p:ext uri="{BB962C8B-B14F-4D97-AF65-F5344CB8AC3E}">
        <p14:creationId xmlns:p14="http://schemas.microsoft.com/office/powerpoint/2010/main" val="377107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5054"/>
          </a:xfrm>
        </p:spPr>
        <p:txBody>
          <a:bodyPr/>
          <a:lstStyle/>
          <a:p>
            <a:pPr algn="ctr"/>
            <a:r>
              <a:rPr lang="en-US" b="1" dirty="0" err="1" smtClean="0">
                <a:latin typeface="Casper Bold" panose="02000806040000020004" pitchFamily="2" charset="0"/>
                <a:cs typeface="Arial" panose="020B0604020202020204" pitchFamily="34" charset="0"/>
              </a:rPr>
              <a:t>IoT</a:t>
            </a:r>
            <a:r>
              <a:rPr lang="en-US" b="1" dirty="0" smtClean="0">
                <a:latin typeface="Casper Bold" panose="02000806040000020004" pitchFamily="2" charset="0"/>
                <a:cs typeface="Arial" panose="020B0604020202020204" pitchFamily="34" charset="0"/>
              </a:rPr>
              <a:t> as Network of Networks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sp>
        <p:nvSpPr>
          <p:cNvPr id="6" name="Rectangle 5"/>
          <p:cNvSpPr/>
          <p:nvPr/>
        </p:nvSpPr>
        <p:spPr>
          <a:xfrm>
            <a:off x="928654" y="1"/>
            <a:ext cx="10425146" cy="103774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135672"/>
            <a:ext cx="12058847" cy="1200328"/>
          </a:xfrm>
          <a:prstGeom prst="rect">
            <a:avLst/>
          </a:prstGeom>
        </p:spPr>
        <p:txBody>
          <a:bodyPr wrap="square">
            <a:spAutoFit/>
          </a:bodyPr>
          <a:lstStyle/>
          <a:p>
            <a:pPr algn="just"/>
            <a:r>
              <a:rPr lang="en-US" sz="2400" dirty="0"/>
              <a:t>An </a:t>
            </a:r>
            <a:r>
              <a:rPr lang="en-US" sz="2400" dirty="0" err="1"/>
              <a:t>IoT</a:t>
            </a:r>
            <a:r>
              <a:rPr lang="en-US" sz="2400" dirty="0"/>
              <a:t> network refers to a collection of devices such as sensors, gadgets, appliances, and software that communicate with each other and exchange information and data without the need for human intervention.</a:t>
            </a:r>
          </a:p>
        </p:txBody>
      </p:sp>
      <p:sp>
        <p:nvSpPr>
          <p:cNvPr id="8" name="Rectangle 7"/>
          <p:cNvSpPr/>
          <p:nvPr/>
        </p:nvSpPr>
        <p:spPr>
          <a:xfrm>
            <a:off x="0" y="2306055"/>
            <a:ext cx="11976908" cy="1569660"/>
          </a:xfrm>
          <a:prstGeom prst="rect">
            <a:avLst/>
          </a:prstGeom>
        </p:spPr>
        <p:txBody>
          <a:bodyPr wrap="square">
            <a:spAutoFit/>
          </a:bodyPr>
          <a:lstStyle/>
          <a:p>
            <a:pPr algn="just"/>
            <a:r>
              <a:rPr lang="en-US" sz="2400" dirty="0" smtClean="0"/>
              <a:t>The </a:t>
            </a:r>
            <a:r>
              <a:rPr lang="en-US" sz="2400" dirty="0"/>
              <a:t>Internet is called a network of networks because it is a global network of computers that are linked together by cables and telephone lines making communication possible among them. It can be defined as a global network over a million smaller heterogeneous computer networks.</a:t>
            </a:r>
          </a:p>
        </p:txBody>
      </p:sp>
      <p:sp>
        <p:nvSpPr>
          <p:cNvPr id="9" name="Rectangle 8"/>
          <p:cNvSpPr/>
          <p:nvPr/>
        </p:nvSpPr>
        <p:spPr>
          <a:xfrm>
            <a:off x="0" y="3795966"/>
            <a:ext cx="12017876" cy="1569660"/>
          </a:xfrm>
          <a:prstGeom prst="rect">
            <a:avLst/>
          </a:prstGeom>
        </p:spPr>
        <p:txBody>
          <a:bodyPr wrap="square">
            <a:spAutoFit/>
          </a:bodyPr>
          <a:lstStyle/>
          <a:p>
            <a:pPr algn="just"/>
            <a:r>
              <a:rPr lang="en-US" sz="2400" dirty="0"/>
              <a:t>The internet of things, or </a:t>
            </a:r>
            <a:r>
              <a:rPr lang="en-US" sz="2400" dirty="0" err="1"/>
              <a:t>IoT</a:t>
            </a:r>
            <a:r>
              <a:rPr lang="en-US" sz="2400" dirty="0"/>
              <a:t>, is a system of interrelated computing devices, mechanical and digital machines, objects, animals or people that are provided with unique identifiers (UIDs) and the ability to transfer data over a network without requiring human-to-human or human-to-computer interaction.</a:t>
            </a:r>
          </a:p>
        </p:txBody>
      </p:sp>
      <p:sp>
        <p:nvSpPr>
          <p:cNvPr id="10" name="TextBox 9"/>
          <p:cNvSpPr txBox="1"/>
          <p:nvPr/>
        </p:nvSpPr>
        <p:spPr>
          <a:xfrm>
            <a:off x="0" y="5341551"/>
            <a:ext cx="11772057" cy="1200328"/>
          </a:xfrm>
          <a:prstGeom prst="rect">
            <a:avLst/>
          </a:prstGeom>
          <a:noFill/>
        </p:spPr>
        <p:txBody>
          <a:bodyPr wrap="square" rtlCol="0">
            <a:spAutoFit/>
          </a:bodyPr>
          <a:lstStyle/>
          <a:p>
            <a:pPr algn="just"/>
            <a:r>
              <a:rPr lang="en-US" sz="2400" dirty="0"/>
              <a:t>The simplest way of explaining the Internet is to call it "the network of networks." It's the connection of computer networks around the world into one entity, so to speak. It's not one big computer, but rather numerous networked computers connected together.</a:t>
            </a:r>
          </a:p>
        </p:txBody>
      </p:sp>
    </p:spTree>
    <p:extLst>
      <p:ext uri="{BB962C8B-B14F-4D97-AF65-F5344CB8AC3E}">
        <p14:creationId xmlns:p14="http://schemas.microsoft.com/office/powerpoint/2010/main" val="4048845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5" name="Rectangle 4"/>
          <p:cNvSpPr/>
          <p:nvPr/>
        </p:nvSpPr>
        <p:spPr>
          <a:xfrm>
            <a:off x="-40970" y="1398209"/>
            <a:ext cx="11980332" cy="2062103"/>
          </a:xfrm>
          <a:prstGeom prst="rect">
            <a:avLst/>
          </a:prstGeom>
        </p:spPr>
        <p:txBody>
          <a:bodyPr wrap="square">
            <a:spAutoFit/>
          </a:bodyPr>
          <a:lstStyle/>
          <a:p>
            <a:pPr algn="just"/>
            <a:r>
              <a:rPr lang="en-US" sz="3200" dirty="0"/>
              <a:t>But when it comes to evaluating what type of network connectivity is best for a given </a:t>
            </a:r>
            <a:r>
              <a:rPr lang="en-US" sz="3200" dirty="0" err="1"/>
              <a:t>IoT</a:t>
            </a:r>
            <a:r>
              <a:rPr lang="en-US" sz="3200" dirty="0"/>
              <a:t> solution, it can feel like there are an overwhelming number of options. </a:t>
            </a:r>
            <a:r>
              <a:rPr lang="en-US" sz="3200" b="1" dirty="0"/>
              <a:t>Cellular, satellite, </a:t>
            </a:r>
            <a:r>
              <a:rPr lang="en-US" sz="3200" b="1" dirty="0" err="1"/>
              <a:t>WiFi</a:t>
            </a:r>
            <a:r>
              <a:rPr lang="en-US" sz="3200" b="1" dirty="0"/>
              <a:t>, Bluetooth, RFID, NFC, LPWAN, and Ethernet </a:t>
            </a:r>
            <a:r>
              <a:rPr lang="en-US" sz="3200" dirty="0"/>
              <a:t>are all possible ways to connect a sensor/device.</a:t>
            </a:r>
          </a:p>
        </p:txBody>
      </p:sp>
      <p:sp>
        <p:nvSpPr>
          <p:cNvPr id="6" name="TextBox 5"/>
          <p:cNvSpPr txBox="1"/>
          <p:nvPr/>
        </p:nvSpPr>
        <p:spPr>
          <a:xfrm>
            <a:off x="-1" y="3378203"/>
            <a:ext cx="12017877" cy="2062103"/>
          </a:xfrm>
          <a:prstGeom prst="rect">
            <a:avLst/>
          </a:prstGeom>
          <a:noFill/>
        </p:spPr>
        <p:txBody>
          <a:bodyPr wrap="square" rtlCol="0">
            <a:spAutoFit/>
          </a:bodyPr>
          <a:lstStyle/>
          <a:p>
            <a:pPr algn="just"/>
            <a:r>
              <a:rPr lang="en-US" sz="3200" dirty="0"/>
              <a:t>S</a:t>
            </a:r>
            <a:r>
              <a:rPr lang="en-US" sz="3200" dirty="0" smtClean="0"/>
              <a:t>ome </a:t>
            </a:r>
            <a:r>
              <a:rPr lang="en-US" sz="3200" dirty="0"/>
              <a:t>remarkable examples of networks </a:t>
            </a:r>
            <a:r>
              <a:rPr lang="en-US" sz="3200" dirty="0" smtClean="0"/>
              <a:t>are The </a:t>
            </a:r>
            <a:r>
              <a:rPr lang="en-US" sz="3200" dirty="0"/>
              <a:t>World Wide </a:t>
            </a:r>
            <a:r>
              <a:rPr lang="en-US" sz="3200" dirty="0" smtClean="0"/>
              <a:t>Web, The Internet, Power line </a:t>
            </a:r>
            <a:r>
              <a:rPr lang="en-US" sz="3200" dirty="0"/>
              <a:t>and airline </a:t>
            </a:r>
            <a:r>
              <a:rPr lang="en-US" sz="3200" dirty="0" smtClean="0"/>
              <a:t>networks, Citation networks, Language networks, Food webs, Economic networks, Metabolic </a:t>
            </a:r>
            <a:r>
              <a:rPr lang="en-US" sz="3200" dirty="0"/>
              <a:t>and protein networks.</a:t>
            </a:r>
          </a:p>
        </p:txBody>
      </p:sp>
    </p:spTree>
    <p:extLst>
      <p:ext uri="{BB962C8B-B14F-4D97-AF65-F5344CB8AC3E}">
        <p14:creationId xmlns:p14="http://schemas.microsoft.com/office/powerpoint/2010/main" val="17571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7" name="Picture 6"/>
          <p:cNvPicPr>
            <a:picLocks noChangeAspect="1"/>
          </p:cNvPicPr>
          <p:nvPr/>
        </p:nvPicPr>
        <p:blipFill>
          <a:blip r:embed="rId2"/>
          <a:stretch>
            <a:fillRect/>
          </a:stretch>
        </p:blipFill>
        <p:spPr>
          <a:xfrm>
            <a:off x="761999" y="-1"/>
            <a:ext cx="11020779" cy="6392333"/>
          </a:xfrm>
          <a:prstGeom prst="rect">
            <a:avLst/>
          </a:prstGeom>
        </p:spPr>
      </p:pic>
    </p:spTree>
    <p:extLst>
      <p:ext uri="{BB962C8B-B14F-4D97-AF65-F5344CB8AC3E}">
        <p14:creationId xmlns:p14="http://schemas.microsoft.com/office/powerpoint/2010/main" val="34130709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xmlns=""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40180973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pic>
        <p:nvPicPr>
          <p:cNvPr id="9" name="Picture 8"/>
          <p:cNvPicPr>
            <a:picLocks noChangeAspect="1"/>
          </p:cNvPicPr>
          <p:nvPr/>
        </p:nvPicPr>
        <p:blipFill>
          <a:blip r:embed="rId2"/>
          <a:stretch>
            <a:fillRect/>
          </a:stretch>
        </p:blipFill>
        <p:spPr>
          <a:xfrm>
            <a:off x="860777" y="239889"/>
            <a:ext cx="10950223" cy="5940778"/>
          </a:xfrm>
          <a:prstGeom prst="rect">
            <a:avLst/>
          </a:prstGeom>
        </p:spPr>
      </p:pic>
    </p:spTree>
    <p:extLst>
      <p:ext uri="{BB962C8B-B14F-4D97-AF65-F5344CB8AC3E}">
        <p14:creationId xmlns:p14="http://schemas.microsoft.com/office/powerpoint/2010/main" val="14959711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21</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1001889" y="790223"/>
            <a:ext cx="9990668" cy="5418666"/>
          </a:xfrm>
          <a:prstGeom prst="rect">
            <a:avLst/>
          </a:prstGeom>
        </p:spPr>
      </p:pic>
    </p:spTree>
    <p:extLst>
      <p:ext uri="{BB962C8B-B14F-4D97-AF65-F5344CB8AC3E}">
        <p14:creationId xmlns:p14="http://schemas.microsoft.com/office/powerpoint/2010/main" val="343007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22</a:t>
            </a:fld>
            <a:endParaRPr lang="en-US">
              <a:solidFill>
                <a:prstClr val="black">
                  <a:tint val="75000"/>
                </a:prstClr>
              </a:solidFill>
            </a:endParaRPr>
          </a:p>
        </p:txBody>
      </p:sp>
      <p:pic>
        <p:nvPicPr>
          <p:cNvPr id="3" name="Picture 2"/>
          <p:cNvPicPr>
            <a:picLocks noChangeAspect="1"/>
          </p:cNvPicPr>
          <p:nvPr/>
        </p:nvPicPr>
        <p:blipFill rotWithShape="1">
          <a:blip r:embed="rId2"/>
          <a:srcRect b="11134"/>
          <a:stretch/>
        </p:blipFill>
        <p:spPr>
          <a:xfrm>
            <a:off x="846668" y="0"/>
            <a:ext cx="10936110" cy="6350000"/>
          </a:xfrm>
          <a:prstGeom prst="rect">
            <a:avLst/>
          </a:prstGeom>
          <a:solidFill>
            <a:srgbClr val="00B0F0"/>
          </a:solidFill>
        </p:spPr>
      </p:pic>
    </p:spTree>
    <p:extLst>
      <p:ext uri="{BB962C8B-B14F-4D97-AF65-F5344CB8AC3E}">
        <p14:creationId xmlns:p14="http://schemas.microsoft.com/office/powerpoint/2010/main" val="231865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778" y="211668"/>
            <a:ext cx="10493022" cy="564444"/>
          </a:xfrm>
        </p:spPr>
        <p:txBody>
          <a:bodyPr>
            <a:normAutofit lnSpcReduction="10000"/>
          </a:bodyPr>
          <a:lstStyle/>
          <a:p>
            <a:pPr marL="0" indent="0">
              <a:buNone/>
            </a:pPr>
            <a:r>
              <a:rPr lang="en-US" sz="3600" b="1" dirty="0" smtClean="0"/>
              <a:t>TYPES OF </a:t>
            </a:r>
            <a:r>
              <a:rPr lang="en-US" sz="3600" b="1" dirty="0" err="1" smtClean="0"/>
              <a:t>IoT</a:t>
            </a:r>
            <a:r>
              <a:rPr lang="en-US" sz="3600" b="1" dirty="0" smtClean="0"/>
              <a:t> NETWORKS </a:t>
            </a:r>
            <a:endParaRPr lang="en-US" sz="36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6" name="Picture 5"/>
          <p:cNvPicPr>
            <a:picLocks noChangeAspect="1"/>
          </p:cNvPicPr>
          <p:nvPr/>
        </p:nvPicPr>
        <p:blipFill>
          <a:blip r:embed="rId2"/>
          <a:stretch>
            <a:fillRect/>
          </a:stretch>
        </p:blipFill>
        <p:spPr>
          <a:xfrm>
            <a:off x="-1" y="1114778"/>
            <a:ext cx="11796889" cy="4651021"/>
          </a:xfrm>
          <a:prstGeom prst="rect">
            <a:avLst/>
          </a:prstGeom>
        </p:spPr>
      </p:pic>
    </p:spTree>
    <p:extLst>
      <p:ext uri="{BB962C8B-B14F-4D97-AF65-F5344CB8AC3E}">
        <p14:creationId xmlns:p14="http://schemas.microsoft.com/office/powerpoint/2010/main" val="213551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5" name="Picture 4"/>
          <p:cNvPicPr>
            <a:picLocks noChangeAspect="1"/>
          </p:cNvPicPr>
          <p:nvPr/>
        </p:nvPicPr>
        <p:blipFill rotWithShape="1">
          <a:blip r:embed="rId2"/>
          <a:srcRect t="3238" b="3238"/>
          <a:stretch/>
        </p:blipFill>
        <p:spPr>
          <a:xfrm>
            <a:off x="762000" y="931332"/>
            <a:ext cx="11020778" cy="5088467"/>
          </a:xfrm>
          <a:prstGeom prst="rect">
            <a:avLst/>
          </a:prstGeom>
        </p:spPr>
      </p:pic>
      <p:sp>
        <p:nvSpPr>
          <p:cNvPr id="7" name="TextBox 6"/>
          <p:cNvSpPr txBox="1"/>
          <p:nvPr/>
        </p:nvSpPr>
        <p:spPr>
          <a:xfrm>
            <a:off x="1044223" y="183444"/>
            <a:ext cx="4840110" cy="646331"/>
          </a:xfrm>
          <a:prstGeom prst="rect">
            <a:avLst/>
          </a:prstGeom>
          <a:noFill/>
        </p:spPr>
        <p:txBody>
          <a:bodyPr wrap="square" rtlCol="0">
            <a:spAutoFit/>
          </a:bodyPr>
          <a:lstStyle/>
          <a:p>
            <a:r>
              <a:rPr lang="en-US" sz="3600" b="1" dirty="0" smtClean="0"/>
              <a:t>7 LAYERS OF </a:t>
            </a:r>
            <a:r>
              <a:rPr lang="en-US" sz="3600" b="1" dirty="0" err="1" smtClean="0"/>
              <a:t>IoT</a:t>
            </a:r>
            <a:endParaRPr lang="en-US" sz="3600" b="1" dirty="0"/>
          </a:p>
        </p:txBody>
      </p:sp>
    </p:spTree>
    <p:extLst>
      <p:ext uri="{BB962C8B-B14F-4D97-AF65-F5344CB8AC3E}">
        <p14:creationId xmlns:p14="http://schemas.microsoft.com/office/powerpoint/2010/main" val="282036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25</a:t>
            </a:fld>
            <a:endParaRPr 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736600" y="342900"/>
            <a:ext cx="11017956" cy="6049433"/>
          </a:xfrm>
          <a:prstGeom prst="rect">
            <a:avLst/>
          </a:prstGeom>
        </p:spPr>
      </p:pic>
    </p:spTree>
    <p:extLst>
      <p:ext uri="{BB962C8B-B14F-4D97-AF65-F5344CB8AC3E}">
        <p14:creationId xmlns:p14="http://schemas.microsoft.com/office/powerpoint/2010/main" val="1682660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pic>
        <p:nvPicPr>
          <p:cNvPr id="6" name="Picture 5"/>
          <p:cNvPicPr>
            <a:picLocks noChangeAspect="1"/>
          </p:cNvPicPr>
          <p:nvPr/>
        </p:nvPicPr>
        <p:blipFill>
          <a:blip r:embed="rId2"/>
          <a:stretch>
            <a:fillRect/>
          </a:stretch>
        </p:blipFill>
        <p:spPr>
          <a:xfrm>
            <a:off x="409222" y="1171222"/>
            <a:ext cx="11204222" cy="4642556"/>
          </a:xfrm>
          <a:prstGeom prst="rect">
            <a:avLst/>
          </a:prstGeom>
        </p:spPr>
      </p:pic>
    </p:spTree>
    <p:extLst>
      <p:ext uri="{BB962C8B-B14F-4D97-AF65-F5344CB8AC3E}">
        <p14:creationId xmlns:p14="http://schemas.microsoft.com/office/powerpoint/2010/main" val="328061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79"/>
            <a:ext cx="10515600" cy="860777"/>
          </a:xfrm>
        </p:spPr>
        <p:txBody>
          <a:bodyPr/>
          <a:lstStyle/>
          <a:p>
            <a:pPr algn="ctr"/>
            <a:r>
              <a:rPr lang="en-US" b="1" dirty="0" smtClean="0">
                <a:latin typeface="Casper"/>
              </a:rPr>
              <a:t>Why </a:t>
            </a:r>
            <a:r>
              <a:rPr lang="en-US" b="1" dirty="0" err="1" smtClean="0">
                <a:latin typeface="Casper"/>
              </a:rPr>
              <a:t>IoT</a:t>
            </a:r>
            <a:r>
              <a:rPr lang="en-US" b="1" dirty="0" smtClean="0">
                <a:latin typeface="Casper"/>
              </a:rPr>
              <a:t> is Important (CO2)</a:t>
            </a:r>
            <a:endParaRPr lang="en-US" b="1"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sp>
        <p:nvSpPr>
          <p:cNvPr id="6" name="Rectangle 5"/>
          <p:cNvSpPr/>
          <p:nvPr/>
        </p:nvSpPr>
        <p:spPr>
          <a:xfrm>
            <a:off x="0" y="1213556"/>
            <a:ext cx="11811000" cy="5539978"/>
          </a:xfrm>
          <a:prstGeom prst="rect">
            <a:avLst/>
          </a:prstGeom>
        </p:spPr>
        <p:txBody>
          <a:bodyPr wrap="square">
            <a:spAutoFit/>
          </a:bodyPr>
          <a:lstStyle/>
          <a:p>
            <a:pPr algn="just"/>
            <a:r>
              <a:rPr lang="en-US" sz="2400" dirty="0" smtClean="0"/>
              <a:t>All </a:t>
            </a:r>
            <a:r>
              <a:rPr lang="en-US" sz="2400" dirty="0"/>
              <a:t>devices that allow to gather information or to interact with other products become popular in a short period of </a:t>
            </a:r>
            <a:r>
              <a:rPr lang="en-US" sz="2400" dirty="0" smtClean="0"/>
              <a:t>time. Wouldn’t </a:t>
            </a:r>
            <a:r>
              <a:rPr lang="en-US" sz="2400" dirty="0"/>
              <a:t>you like to program your laundry machine from your phone to do the laundry while you are at the supermarket? </a:t>
            </a:r>
            <a:endParaRPr lang="en-US" sz="2400" dirty="0" smtClean="0"/>
          </a:p>
          <a:p>
            <a:pPr algn="just"/>
            <a:r>
              <a:rPr lang="en-US" sz="2400" dirty="0" smtClean="0"/>
              <a:t>Wouldn’t </a:t>
            </a:r>
            <a:r>
              <a:rPr lang="en-US" sz="2400" dirty="0"/>
              <a:t>you want to get insights on how to improve your running performance thanks to smart devices attached to your body?</a:t>
            </a:r>
          </a:p>
          <a:p>
            <a:pPr algn="just"/>
            <a:r>
              <a:rPr lang="en-US" sz="2400" dirty="0" smtClean="0"/>
              <a:t>The </a:t>
            </a:r>
            <a:r>
              <a:rPr lang="en-US" sz="2400" dirty="0"/>
              <a:t>Internet of Things reduces human effort for many activities, and provides tons of information. When people have data, they feel more in control of every aspect that surrounds them.</a:t>
            </a:r>
          </a:p>
          <a:p>
            <a:pPr algn="just"/>
            <a:r>
              <a:rPr lang="en-US" sz="2400" dirty="0" smtClean="0"/>
              <a:t>These </a:t>
            </a:r>
            <a:r>
              <a:rPr lang="en-US" sz="2400" dirty="0"/>
              <a:t>technologies have also become more popular because of product prototype development. If an entrepreneur comes up with a great idea for an </a:t>
            </a:r>
            <a:r>
              <a:rPr lang="en-US" sz="2400" dirty="0" err="1"/>
              <a:t>IoT</a:t>
            </a:r>
            <a:r>
              <a:rPr lang="en-US" sz="2400" dirty="0"/>
              <a:t> product, that person can look for a company that makes prototypes, and build it with an affordable budget.</a:t>
            </a:r>
          </a:p>
          <a:p>
            <a:pPr algn="just"/>
            <a:r>
              <a:rPr lang="en-US" sz="2400" dirty="0" smtClean="0"/>
              <a:t>Of </a:t>
            </a:r>
            <a:r>
              <a:rPr lang="en-US" sz="2400" dirty="0"/>
              <a:t>course, the </a:t>
            </a:r>
            <a:r>
              <a:rPr lang="en-US" sz="2400" dirty="0" err="1"/>
              <a:t>IoT</a:t>
            </a:r>
            <a:r>
              <a:rPr lang="en-US" sz="2400" dirty="0"/>
              <a:t> device will succeed if there is a market or problem that needs to be solved. The entrepreneur shares his vision, and the prototyping company does the rest with a professional engineering team that builds the machine or product.</a:t>
            </a:r>
          </a:p>
          <a:p>
            <a:endParaRPr lang="en-US" dirty="0"/>
          </a:p>
        </p:txBody>
      </p:sp>
    </p:spTree>
    <p:extLst>
      <p:ext uri="{BB962C8B-B14F-4D97-AF65-F5344CB8AC3E}">
        <p14:creationId xmlns:p14="http://schemas.microsoft.com/office/powerpoint/2010/main" val="1823190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779" y="1"/>
            <a:ext cx="9990666" cy="578555"/>
          </a:xfrm>
        </p:spPr>
        <p:txBody>
          <a:bodyPr>
            <a:normAutofit fontScale="90000"/>
          </a:bodyPr>
          <a:lstStyle/>
          <a:p>
            <a:r>
              <a:rPr lang="en-US" b="1" dirty="0" smtClean="0"/>
              <a:t>Importance of </a:t>
            </a:r>
            <a:r>
              <a:rPr lang="en-US" b="1" dirty="0" err="1" smtClean="0"/>
              <a:t>IoT</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5" name="Rectangle 4"/>
          <p:cNvSpPr/>
          <p:nvPr/>
        </p:nvSpPr>
        <p:spPr>
          <a:xfrm>
            <a:off x="109252" y="1433728"/>
            <a:ext cx="11758191" cy="4985980"/>
          </a:xfrm>
          <a:prstGeom prst="rect">
            <a:avLst/>
          </a:prstGeom>
        </p:spPr>
        <p:txBody>
          <a:bodyPr wrap="square">
            <a:spAutoFit/>
          </a:bodyPr>
          <a:lstStyle/>
          <a:p>
            <a:endParaRPr lang="en-US" dirty="0" smtClean="0"/>
          </a:p>
          <a:p>
            <a:pPr marL="342900" indent="-342900" algn="just">
              <a:buAutoNum type="arabicPeriod"/>
            </a:pPr>
            <a:r>
              <a:rPr lang="en-US" sz="2400" dirty="0" smtClean="0"/>
              <a:t>Better </a:t>
            </a:r>
            <a:r>
              <a:rPr lang="en-US" sz="2400" dirty="0"/>
              <a:t>life </a:t>
            </a:r>
            <a:r>
              <a:rPr lang="en-US" sz="2400" dirty="0" smtClean="0"/>
              <a:t>quality: Smartphones </a:t>
            </a:r>
            <a:r>
              <a:rPr lang="en-US" sz="2400" dirty="0"/>
              <a:t>are an important part of daily life. People rely on these devices to do almost any task</a:t>
            </a:r>
            <a:r>
              <a:rPr lang="en-US" sz="2400" dirty="0" smtClean="0"/>
              <a:t>; from </a:t>
            </a:r>
            <a:r>
              <a:rPr lang="en-US" sz="2400" dirty="0"/>
              <a:t>answering the phone to sending </a:t>
            </a:r>
            <a:r>
              <a:rPr lang="en-US" sz="2400" dirty="0" smtClean="0"/>
              <a:t>emails. Communication </a:t>
            </a:r>
            <a:r>
              <a:rPr lang="en-US" sz="2400" dirty="0"/>
              <a:t>is something that improves the quality of life. And the </a:t>
            </a:r>
            <a:r>
              <a:rPr lang="en-US" sz="2400" dirty="0" err="1"/>
              <a:t>IoT</a:t>
            </a:r>
            <a:r>
              <a:rPr lang="en-US" sz="2400" dirty="0"/>
              <a:t> devices allow that.</a:t>
            </a:r>
          </a:p>
          <a:p>
            <a:pPr algn="just"/>
            <a:endParaRPr lang="en-US" sz="2400" dirty="0"/>
          </a:p>
          <a:p>
            <a:pPr algn="just"/>
            <a:r>
              <a:rPr lang="en-US" sz="2400" dirty="0"/>
              <a:t>2. Automation of </a:t>
            </a:r>
            <a:r>
              <a:rPr lang="en-US" sz="2400" dirty="0" smtClean="0"/>
              <a:t>processes: Turning </a:t>
            </a:r>
            <a:r>
              <a:rPr lang="en-US" sz="2400" dirty="0"/>
              <a:t>on the lights. Opening the garage door. Adjusting the thermostat. Doing laundry. Ordering medicine. Buying groceries. Counting your burned calories during exercise. What do all these things have in common</a:t>
            </a:r>
            <a:r>
              <a:rPr lang="en-US" sz="2400" dirty="0" smtClean="0"/>
              <a:t>? These </a:t>
            </a:r>
            <a:r>
              <a:rPr lang="en-US" sz="2400" dirty="0"/>
              <a:t>are activities that can be automated. Thanks to </a:t>
            </a:r>
            <a:r>
              <a:rPr lang="en-US" sz="2400" dirty="0" err="1"/>
              <a:t>IoT</a:t>
            </a:r>
            <a:r>
              <a:rPr lang="en-US" sz="2400" dirty="0"/>
              <a:t> devices, you could control these tasks and automate them. By installing sensors at home, you could turn on the lights from your phone, or adjust them from your app to activate at night when there is movement inside the room</a:t>
            </a:r>
            <a:r>
              <a:rPr lang="en-US" sz="2400" dirty="0" smtClean="0"/>
              <a:t>.</a:t>
            </a:r>
          </a:p>
          <a:p>
            <a:pPr algn="just"/>
            <a:endParaRPr lang="en-US" dirty="0"/>
          </a:p>
          <a:p>
            <a:endParaRPr lang="en-US" dirty="0"/>
          </a:p>
        </p:txBody>
      </p:sp>
    </p:spTree>
    <p:extLst>
      <p:ext uri="{BB962C8B-B14F-4D97-AF65-F5344CB8AC3E}">
        <p14:creationId xmlns:p14="http://schemas.microsoft.com/office/powerpoint/2010/main" val="607616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5" name="Rectangle 4"/>
          <p:cNvSpPr/>
          <p:nvPr/>
        </p:nvSpPr>
        <p:spPr>
          <a:xfrm>
            <a:off x="-1" y="1305342"/>
            <a:ext cx="12017877" cy="3785652"/>
          </a:xfrm>
          <a:prstGeom prst="rect">
            <a:avLst/>
          </a:prstGeom>
        </p:spPr>
        <p:txBody>
          <a:bodyPr wrap="square">
            <a:spAutoFit/>
          </a:bodyPr>
          <a:lstStyle/>
          <a:p>
            <a:pPr algn="just"/>
            <a:r>
              <a:rPr lang="en-US" sz="2400" dirty="0"/>
              <a:t>3. Data-driven decisions: Sean Covey, a recognized writer said, “we are free to choose our paths, but we can’t choose the consequences that come with them.” Everything in life is about decisions. </a:t>
            </a:r>
            <a:r>
              <a:rPr lang="en-US" sz="2400" dirty="0" err="1"/>
              <a:t>IoT</a:t>
            </a:r>
            <a:r>
              <a:rPr lang="en-US" sz="2400" dirty="0"/>
              <a:t> is important for many people because it opens up the possibility of making decisions based on the collected data.</a:t>
            </a:r>
          </a:p>
          <a:p>
            <a:pPr algn="just"/>
            <a:endParaRPr lang="en-US" sz="2400" dirty="0"/>
          </a:p>
          <a:p>
            <a:pPr algn="just"/>
            <a:r>
              <a:rPr lang="en-US" sz="2400" dirty="0"/>
              <a:t>4. Real time monitoring: These devices would have the ability to keep an eye out on the current quality of goods at home. Knowing the state of your items will allow a homeowner to know when they need to replace an item, without them having to consistently check the quality themselves. According to Markets and Markets, “The </a:t>
            </a:r>
            <a:r>
              <a:rPr lang="en-US" sz="2400" dirty="0" err="1"/>
              <a:t>IoT</a:t>
            </a:r>
            <a:r>
              <a:rPr lang="en-US" sz="2400" dirty="0"/>
              <a:t> based Asset Tracking and Monitoring market is projected to grow from USD 3.9 billion in 2022 to USD 6.6 billion by 2027.”</a:t>
            </a:r>
          </a:p>
        </p:txBody>
      </p:sp>
    </p:spTree>
    <p:extLst>
      <p:ext uri="{BB962C8B-B14F-4D97-AF65-F5344CB8AC3E}">
        <p14:creationId xmlns:p14="http://schemas.microsoft.com/office/powerpoint/2010/main" val="76055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1</a:t>
            </a:r>
            <a:br>
              <a:rPr lang="en-US" sz="6000" b="1" dirty="0" smtClean="0"/>
            </a:br>
            <a:r>
              <a:rPr lang="en-US" sz="6000" b="1" dirty="0" smtClean="0"/>
              <a:t>CHAPTER 2</a:t>
            </a:r>
            <a:br>
              <a:rPr lang="en-US" sz="6000" b="1" dirty="0" smtClean="0"/>
            </a:br>
            <a:r>
              <a:rPr lang="en-US" sz="6000" b="1" dirty="0" err="1" smtClean="0"/>
              <a:t>IoT</a:t>
            </a:r>
            <a:r>
              <a:rPr lang="en-US" sz="6000" b="1" dirty="0" smtClean="0"/>
              <a:t> Applications for Industry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57463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30</a:t>
            </a:fld>
            <a:endParaRPr lang="en-US">
              <a:solidFill>
                <a:prstClr val="black">
                  <a:tint val="75000"/>
                </a:prstClr>
              </a:solidFill>
            </a:endParaRPr>
          </a:p>
        </p:txBody>
      </p:sp>
      <p:pic>
        <p:nvPicPr>
          <p:cNvPr id="3" name="Picture 2"/>
          <p:cNvPicPr>
            <a:picLocks noChangeAspect="1"/>
          </p:cNvPicPr>
          <p:nvPr/>
        </p:nvPicPr>
        <p:blipFill rotWithShape="1">
          <a:blip r:embed="rId2"/>
          <a:srcRect t="-1" b="4830"/>
          <a:stretch/>
        </p:blipFill>
        <p:spPr>
          <a:xfrm>
            <a:off x="762000" y="-1"/>
            <a:ext cx="11020778" cy="6434667"/>
          </a:xfrm>
          <a:prstGeom prst="rect">
            <a:avLst/>
          </a:prstGeom>
        </p:spPr>
      </p:pic>
    </p:spTree>
    <p:extLst>
      <p:ext uri="{BB962C8B-B14F-4D97-AF65-F5344CB8AC3E}">
        <p14:creationId xmlns:p14="http://schemas.microsoft.com/office/powerpoint/2010/main" val="3757261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31</a:t>
            </a:fld>
            <a:endParaRPr lang="en-US">
              <a:solidFill>
                <a:prstClr val="black">
                  <a:tint val="75000"/>
                </a:prstClr>
              </a:solidFill>
            </a:endParaRPr>
          </a:p>
        </p:txBody>
      </p:sp>
      <p:sp>
        <p:nvSpPr>
          <p:cNvPr id="3" name="Rectangle 2"/>
          <p:cNvSpPr/>
          <p:nvPr/>
        </p:nvSpPr>
        <p:spPr>
          <a:xfrm>
            <a:off x="733777" y="381000"/>
            <a:ext cx="10964334" cy="5724644"/>
          </a:xfrm>
          <a:prstGeom prst="rect">
            <a:avLst/>
          </a:prstGeom>
        </p:spPr>
        <p:txBody>
          <a:bodyPr wrap="square">
            <a:spAutoFit/>
          </a:bodyPr>
          <a:lstStyle/>
          <a:p>
            <a:r>
              <a:rPr lang="en-US" sz="3600" b="1" dirty="0"/>
              <a:t>Need of </a:t>
            </a:r>
            <a:r>
              <a:rPr lang="en-US" sz="3600" b="1" dirty="0" err="1"/>
              <a:t>IoT</a:t>
            </a:r>
            <a:r>
              <a:rPr lang="en-US" sz="3600" b="1" dirty="0"/>
              <a:t> in different </a:t>
            </a:r>
            <a:r>
              <a:rPr lang="en-US" sz="3600" b="1" dirty="0" smtClean="0"/>
              <a:t>areas:</a:t>
            </a:r>
            <a:endParaRPr lang="en-US" sz="3600" b="1" dirty="0"/>
          </a:p>
          <a:p>
            <a:endParaRPr lang="en-US" dirty="0"/>
          </a:p>
          <a:p>
            <a:pPr marL="342900" indent="-342900">
              <a:buFont typeface="+mj-lt"/>
              <a:buAutoNum type="arabicPeriod"/>
            </a:pPr>
            <a:r>
              <a:rPr lang="en-US" sz="2400" dirty="0"/>
              <a:t>Smart Energy.</a:t>
            </a:r>
          </a:p>
          <a:p>
            <a:pPr marL="342900" indent="-342900">
              <a:buFont typeface="+mj-lt"/>
              <a:buAutoNum type="arabicPeriod"/>
            </a:pPr>
            <a:r>
              <a:rPr lang="en-US" sz="2400" dirty="0"/>
              <a:t>Smart Agriculture.</a:t>
            </a:r>
          </a:p>
          <a:p>
            <a:pPr marL="342900" indent="-342900">
              <a:buFont typeface="+mj-lt"/>
              <a:buAutoNum type="arabicPeriod"/>
            </a:pPr>
            <a:r>
              <a:rPr lang="en-US" sz="2400" dirty="0"/>
              <a:t>Retail.</a:t>
            </a:r>
          </a:p>
          <a:p>
            <a:pPr marL="342900" indent="-342900">
              <a:buFont typeface="+mj-lt"/>
              <a:buAutoNum type="arabicPeriod"/>
            </a:pPr>
            <a:r>
              <a:rPr lang="en-US" sz="2400" dirty="0"/>
              <a:t>Industrial level.</a:t>
            </a:r>
          </a:p>
          <a:p>
            <a:pPr marL="342900" indent="-342900">
              <a:buFont typeface="+mj-lt"/>
              <a:buAutoNum type="arabicPeriod"/>
            </a:pPr>
            <a:r>
              <a:rPr lang="en-US" sz="2400" dirty="0"/>
              <a:t>Mobility.</a:t>
            </a:r>
          </a:p>
          <a:p>
            <a:pPr marL="342900" indent="-342900">
              <a:buFont typeface="+mj-lt"/>
              <a:buAutoNum type="arabicPeriod"/>
            </a:pPr>
            <a:r>
              <a:rPr lang="en-US" sz="2400" dirty="0"/>
              <a:t>Health.</a:t>
            </a:r>
          </a:p>
          <a:p>
            <a:pPr marL="342900" indent="-342900">
              <a:buFont typeface="+mj-lt"/>
              <a:buAutoNum type="arabicPeriod"/>
            </a:pPr>
            <a:r>
              <a:rPr lang="en-US" sz="2400" dirty="0"/>
              <a:t>Smart Water.</a:t>
            </a:r>
          </a:p>
          <a:p>
            <a:pPr marL="342900" indent="-342900">
              <a:buFont typeface="+mj-lt"/>
              <a:buAutoNum type="arabicPeriod"/>
            </a:pPr>
            <a:r>
              <a:rPr lang="en-US" sz="2400" dirty="0"/>
              <a:t>Waste Management.</a:t>
            </a:r>
          </a:p>
          <a:p>
            <a:pPr marL="342900" indent="-342900">
              <a:buFont typeface="+mj-lt"/>
              <a:buAutoNum type="arabicPeriod"/>
            </a:pPr>
            <a:r>
              <a:rPr lang="en-US" sz="2400" dirty="0"/>
              <a:t>Home.</a:t>
            </a:r>
          </a:p>
          <a:p>
            <a:pPr marL="342900" indent="-342900">
              <a:buFont typeface="+mj-lt"/>
              <a:buAutoNum type="arabicPeriod"/>
            </a:pPr>
            <a:r>
              <a:rPr lang="en-US" sz="2400" dirty="0"/>
              <a:t>Sports.</a:t>
            </a:r>
          </a:p>
          <a:p>
            <a:pPr marL="342900" indent="-342900">
              <a:buFont typeface="+mj-lt"/>
              <a:buAutoNum type="arabicPeriod"/>
            </a:pPr>
            <a:r>
              <a:rPr lang="en-US" sz="2400" dirty="0"/>
              <a:t>Smart Buildings.</a:t>
            </a:r>
          </a:p>
          <a:p>
            <a:pPr marL="342900" indent="-342900">
              <a:buFont typeface="+mj-lt"/>
              <a:buAutoNum type="arabicPeriod"/>
            </a:pPr>
            <a:r>
              <a:rPr lang="en-US" sz="2400" dirty="0"/>
              <a:t>Logistics.</a:t>
            </a:r>
          </a:p>
          <a:p>
            <a:pPr marL="342900" indent="-342900">
              <a:buFont typeface="+mj-lt"/>
              <a:buAutoNum type="arabicPeriod"/>
            </a:pPr>
            <a:r>
              <a:rPr lang="en-US" sz="2400" dirty="0"/>
              <a:t>Environment.</a:t>
            </a:r>
          </a:p>
        </p:txBody>
      </p:sp>
    </p:spTree>
    <p:extLst>
      <p:ext uri="{BB962C8B-B14F-4D97-AF65-F5344CB8AC3E}">
        <p14:creationId xmlns:p14="http://schemas.microsoft.com/office/powerpoint/2010/main" val="1609743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32</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0" y="1284111"/>
            <a:ext cx="12192000" cy="4247444"/>
          </a:xfrm>
          <a:prstGeom prst="rect">
            <a:avLst/>
          </a:prstGeom>
        </p:spPr>
      </p:pic>
    </p:spTree>
    <p:extLst>
      <p:ext uri="{BB962C8B-B14F-4D97-AF65-F5344CB8AC3E}">
        <p14:creationId xmlns:p14="http://schemas.microsoft.com/office/powerpoint/2010/main" val="3763936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65126"/>
            <a:ext cx="10302236" cy="754548"/>
          </a:xfrm>
        </p:spPr>
        <p:txBody>
          <a:bodyPr>
            <a:normAutofit fontScale="90000"/>
          </a:bodyPr>
          <a:lstStyle/>
          <a:p>
            <a:pPr algn="ctr"/>
            <a:r>
              <a:rPr lang="en-US" b="1" dirty="0" err="1" smtClean="0"/>
              <a:t>IoT</a:t>
            </a:r>
            <a:r>
              <a:rPr lang="en-US" b="1" dirty="0" smtClean="0"/>
              <a:t>: Critical for Human Progression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sp>
        <p:nvSpPr>
          <p:cNvPr id="7" name="Rectangle 6"/>
          <p:cNvSpPr/>
          <p:nvPr/>
        </p:nvSpPr>
        <p:spPr>
          <a:xfrm>
            <a:off x="0" y="1143000"/>
            <a:ext cx="12036778" cy="4801314"/>
          </a:xfrm>
          <a:prstGeom prst="rect">
            <a:avLst/>
          </a:prstGeom>
        </p:spPr>
        <p:txBody>
          <a:bodyPr wrap="square">
            <a:spAutoFit/>
          </a:bodyPr>
          <a:lstStyle/>
          <a:p>
            <a:pPr algn="just"/>
            <a:endParaRPr lang="en-US" sz="2400" dirty="0" smtClean="0"/>
          </a:p>
          <a:p>
            <a:pPr algn="just"/>
            <a:r>
              <a:rPr lang="en-US" sz="2400" dirty="0" smtClean="0"/>
              <a:t>Applying </a:t>
            </a:r>
            <a:r>
              <a:rPr lang="en-US" sz="2400" dirty="0"/>
              <a:t>Internet of Things in a particular country or cities is a big help imagine using unique centralized system that can </a:t>
            </a:r>
            <a:r>
              <a:rPr lang="en-US" sz="2400" dirty="0" smtClean="0"/>
              <a:t>minimize </a:t>
            </a:r>
            <a:r>
              <a:rPr lang="en-US" sz="2400" dirty="0"/>
              <a:t>traffic, detect crime easily or even accident can be detected in a </a:t>
            </a:r>
            <a:r>
              <a:rPr lang="en-US" sz="2400" dirty="0" smtClean="0"/>
              <a:t>real time </a:t>
            </a:r>
            <a:r>
              <a:rPr lang="en-US" sz="2400" dirty="0"/>
              <a:t>with a fast response from the respective supports. It can also help strengthen our economy through machines that works autonomously without needing human intervention. All the other support will greatly describe things that are made possible by the </a:t>
            </a:r>
            <a:r>
              <a:rPr lang="en-US" sz="2400" dirty="0" err="1"/>
              <a:t>IoT</a:t>
            </a:r>
            <a:r>
              <a:rPr lang="en-US" sz="2400" dirty="0"/>
              <a:t>. So Connected Home, Car, Mobile Phones, and other appliances and device that can be connected a network in some way. Think of if a world of urbanized and industrialized equipped with those technologies that is interconnected together can simply help us in all our day to day activity. Even doing a laundry while doing a multi tasking activity at work and at home can be done simultaneously using this type of technology. We need to decide how much in favor of this advancement will control us . </a:t>
            </a:r>
            <a:r>
              <a:rPr lang="en-US" sz="2400" dirty="0" err="1" smtClean="0"/>
              <a:t>IoT</a:t>
            </a:r>
            <a:r>
              <a:rPr lang="en-US" sz="2400" dirty="0" smtClean="0"/>
              <a:t> </a:t>
            </a:r>
            <a:r>
              <a:rPr lang="en-US" sz="2400" dirty="0"/>
              <a:t>improves the quality of life.</a:t>
            </a:r>
          </a:p>
          <a:p>
            <a:endParaRPr lang="en-US" dirty="0"/>
          </a:p>
        </p:txBody>
      </p:sp>
    </p:spTree>
    <p:extLst>
      <p:ext uri="{BB962C8B-B14F-4D97-AF65-F5344CB8AC3E}">
        <p14:creationId xmlns:p14="http://schemas.microsoft.com/office/powerpoint/2010/main" val="410729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dirty="0"/>
          </a:p>
        </p:txBody>
      </p:sp>
      <p:sp>
        <p:nvSpPr>
          <p:cNvPr id="2" name="Rectangle 1"/>
          <p:cNvSpPr/>
          <p:nvPr/>
        </p:nvSpPr>
        <p:spPr>
          <a:xfrm>
            <a:off x="98779" y="1171222"/>
            <a:ext cx="11938000" cy="4893647"/>
          </a:xfrm>
          <a:prstGeom prst="rect">
            <a:avLst/>
          </a:prstGeom>
        </p:spPr>
        <p:txBody>
          <a:bodyPr wrap="square">
            <a:spAutoFit/>
          </a:bodyPr>
          <a:lstStyle/>
          <a:p>
            <a:pPr algn="just"/>
            <a:r>
              <a:rPr lang="en-US" sz="2400" dirty="0" err="1"/>
              <a:t>IoT</a:t>
            </a:r>
            <a:r>
              <a:rPr lang="en-US" sz="2400" dirty="0"/>
              <a:t> can also solve major problems like Security Management that use </a:t>
            </a:r>
            <a:r>
              <a:rPr lang="en-US" sz="2400" dirty="0" err="1"/>
              <a:t>sim</a:t>
            </a:r>
            <a:r>
              <a:rPr lang="en-US" sz="2400" dirty="0"/>
              <a:t> cards or chips that can act as a sensors such as clothing with biometric sensors, facial recognition, footprint sensors, and more to increase the security of homes, offices, and buildings so with these trends it can minimize security problems like robbery or even murder. Another good thing with the </a:t>
            </a:r>
            <a:r>
              <a:rPr lang="en-US" sz="2400" dirty="0" err="1"/>
              <a:t>IoT</a:t>
            </a:r>
            <a:r>
              <a:rPr lang="en-US" sz="2400" dirty="0"/>
              <a:t> is can also interconnect with hospital equipment for health emergencies for example a patient with a heart ailment connected directly to the hospital can easily be addressed and save lives even in Road Traffic can minimized congested path by using an </a:t>
            </a:r>
            <a:r>
              <a:rPr lang="en-US" sz="2400" dirty="0" err="1"/>
              <a:t>IoT</a:t>
            </a:r>
            <a:r>
              <a:rPr lang="en-US" sz="2400" dirty="0"/>
              <a:t> </a:t>
            </a:r>
            <a:r>
              <a:rPr lang="en-US" sz="2400" dirty="0" err="1"/>
              <a:t>sim</a:t>
            </a:r>
            <a:r>
              <a:rPr lang="en-US" sz="2400" dirty="0"/>
              <a:t> cards such as traffic lights, smartphones, cars, GPS devices, and cameras can be used to monitor traffic patterns , inform drivers of traffic situations can easily help our enforcers , government and the constituents . Another Thing is it can also help conserved energy consumption of home or work and in terms of agricultural matters it can also support by using a sensor that can detect the environmental problems. </a:t>
            </a:r>
            <a:r>
              <a:rPr lang="en-US" sz="2400" dirty="0" err="1"/>
              <a:t>IoT</a:t>
            </a:r>
            <a:r>
              <a:rPr lang="en-US" sz="2400" dirty="0"/>
              <a:t> is more sophisticated but it can lead to a better life and better business opportunities.</a:t>
            </a:r>
          </a:p>
        </p:txBody>
      </p:sp>
    </p:spTree>
    <p:extLst>
      <p:ext uri="{BB962C8B-B14F-4D97-AF65-F5344CB8AC3E}">
        <p14:creationId xmlns:p14="http://schemas.microsoft.com/office/powerpoint/2010/main" val="406551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pic>
        <p:nvPicPr>
          <p:cNvPr id="7" name="Picture 6"/>
          <p:cNvPicPr>
            <a:picLocks noChangeAspect="1"/>
          </p:cNvPicPr>
          <p:nvPr/>
        </p:nvPicPr>
        <p:blipFill>
          <a:blip r:embed="rId2"/>
          <a:stretch>
            <a:fillRect/>
          </a:stretch>
        </p:blipFill>
        <p:spPr>
          <a:xfrm>
            <a:off x="818444" y="452991"/>
            <a:ext cx="10964334" cy="5868787"/>
          </a:xfrm>
          <a:prstGeom prst="rect">
            <a:avLst/>
          </a:prstGeom>
        </p:spPr>
      </p:pic>
    </p:spTree>
    <p:extLst>
      <p:ext uri="{BB962C8B-B14F-4D97-AF65-F5344CB8AC3E}">
        <p14:creationId xmlns:p14="http://schemas.microsoft.com/office/powerpoint/2010/main" val="4091457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36</a:t>
            </a:fld>
            <a:endParaRPr lang="en-US"/>
          </a:p>
        </p:txBody>
      </p:sp>
      <p:pic>
        <p:nvPicPr>
          <p:cNvPr id="7" name="Picture 6"/>
          <p:cNvPicPr>
            <a:picLocks noChangeAspect="1"/>
          </p:cNvPicPr>
          <p:nvPr/>
        </p:nvPicPr>
        <p:blipFill>
          <a:blip r:embed="rId2"/>
          <a:stretch>
            <a:fillRect/>
          </a:stretch>
        </p:blipFill>
        <p:spPr>
          <a:xfrm>
            <a:off x="550332" y="1174187"/>
            <a:ext cx="11260667" cy="4542224"/>
          </a:xfrm>
          <a:prstGeom prst="rect">
            <a:avLst/>
          </a:prstGeom>
        </p:spPr>
      </p:pic>
    </p:spTree>
    <p:extLst>
      <p:ext uri="{BB962C8B-B14F-4D97-AF65-F5344CB8AC3E}">
        <p14:creationId xmlns:p14="http://schemas.microsoft.com/office/powerpoint/2010/main" val="3282983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37</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1" y="1346199"/>
            <a:ext cx="5827888" cy="5398911"/>
          </a:xfrm>
          <a:prstGeom prst="rect">
            <a:avLst/>
          </a:prstGeom>
        </p:spPr>
      </p:pic>
      <p:pic>
        <p:nvPicPr>
          <p:cNvPr id="5" name="Picture 4"/>
          <p:cNvPicPr>
            <a:picLocks noChangeAspect="1"/>
          </p:cNvPicPr>
          <p:nvPr/>
        </p:nvPicPr>
        <p:blipFill>
          <a:blip r:embed="rId3"/>
          <a:stretch>
            <a:fillRect/>
          </a:stretch>
        </p:blipFill>
        <p:spPr>
          <a:xfrm>
            <a:off x="5940777" y="112890"/>
            <a:ext cx="5691562" cy="5871088"/>
          </a:xfrm>
          <a:prstGeom prst="rect">
            <a:avLst/>
          </a:prstGeom>
        </p:spPr>
      </p:pic>
    </p:spTree>
    <p:extLst>
      <p:ext uri="{BB962C8B-B14F-4D97-AF65-F5344CB8AC3E}">
        <p14:creationId xmlns:p14="http://schemas.microsoft.com/office/powerpoint/2010/main" val="142429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222" y="254000"/>
            <a:ext cx="10309578" cy="742782"/>
          </a:xfrm>
        </p:spPr>
        <p:txBody>
          <a:bodyPr>
            <a:normAutofit/>
          </a:bodyPr>
          <a:lstStyle/>
          <a:p>
            <a:r>
              <a:rPr lang="en-US" b="1" dirty="0" smtClean="0"/>
              <a:t>Challenges and Barriers to </a:t>
            </a:r>
            <a:r>
              <a:rPr lang="en-US" b="1" dirty="0" err="1" smtClean="0"/>
              <a:t>IoT</a:t>
            </a:r>
            <a:r>
              <a:rPr lang="en-US" b="1" dirty="0" smtClean="0"/>
              <a:t> (CO-3)</a:t>
            </a:r>
            <a:endParaRPr lang="en-US" b="1" dirty="0"/>
          </a:p>
        </p:txBody>
      </p:sp>
      <p:sp>
        <p:nvSpPr>
          <p:cNvPr id="4" name="Slide Number Placeholder 3"/>
          <p:cNvSpPr>
            <a:spLocks noGrp="1"/>
          </p:cNvSpPr>
          <p:nvPr>
            <p:ph type="sldNum" sz="quarter" idx="12"/>
          </p:nvPr>
        </p:nvSpPr>
        <p:spPr>
          <a:xfrm>
            <a:off x="9048044" y="6351764"/>
            <a:ext cx="2743200" cy="365125"/>
          </a:xfrm>
        </p:spPr>
        <p:txBody>
          <a:bodyPr/>
          <a:lstStyle/>
          <a:p>
            <a:fld id="{BDCDBBEF-AA6C-4BA6-85B2-A17D7F280E38}" type="slidenum">
              <a:rPr lang="en-US" smtClean="0"/>
              <a:t>38</a:t>
            </a:fld>
            <a:endParaRPr lang="en-US"/>
          </a:p>
        </p:txBody>
      </p:sp>
      <p:sp>
        <p:nvSpPr>
          <p:cNvPr id="7" name="Rectangle 6"/>
          <p:cNvSpPr/>
          <p:nvPr/>
        </p:nvSpPr>
        <p:spPr>
          <a:xfrm>
            <a:off x="0" y="1324492"/>
            <a:ext cx="11949594" cy="4524315"/>
          </a:xfrm>
          <a:prstGeom prst="rect">
            <a:avLst/>
          </a:prstGeom>
        </p:spPr>
        <p:txBody>
          <a:bodyPr wrap="square">
            <a:spAutoFit/>
          </a:bodyPr>
          <a:lstStyle/>
          <a:p>
            <a:pPr algn="just"/>
            <a:endParaRPr lang="en-US" sz="2400" dirty="0" smtClean="0"/>
          </a:p>
          <a:p>
            <a:pPr algn="just"/>
            <a:r>
              <a:rPr lang="en-US" sz="2400" dirty="0" smtClean="0"/>
              <a:t>The </a:t>
            </a:r>
            <a:r>
              <a:rPr lang="en-US" sz="2400" dirty="0"/>
              <a:t>Internet Of Things has been facing many areas like Information Technology, Healthcare, Data Analytics and Agriculture</a:t>
            </a:r>
            <a:r>
              <a:rPr lang="en-US" sz="2400" dirty="0" smtClean="0"/>
              <a:t>. The </a:t>
            </a:r>
            <a:r>
              <a:rPr lang="en-US" sz="2400" dirty="0"/>
              <a:t>main focus is on protecting privacy as it is the primary reason for other challenges including government participation. Integrated effort from the government, civil society and private sectors would play a vital role in protecting the following values given below in to prevent </a:t>
            </a:r>
            <a:r>
              <a:rPr lang="en-US" sz="2400" dirty="0" err="1"/>
              <a:t>IoT</a:t>
            </a:r>
            <a:r>
              <a:rPr lang="en-US" sz="2400" dirty="0"/>
              <a:t> from getting </a:t>
            </a:r>
            <a:r>
              <a:rPr lang="en-US" sz="2400" dirty="0" smtClean="0"/>
              <a:t>hampered.</a:t>
            </a:r>
          </a:p>
          <a:p>
            <a:pPr algn="just"/>
            <a:endParaRPr lang="en-US" sz="2400" dirty="0" smtClean="0"/>
          </a:p>
          <a:p>
            <a:pPr marL="342900" indent="-342900" algn="just">
              <a:buAutoNum type="arabicPeriod"/>
            </a:pPr>
            <a:r>
              <a:rPr lang="en-US" sz="2400" dirty="0" smtClean="0"/>
              <a:t>Scalability: Billions </a:t>
            </a:r>
            <a:r>
              <a:rPr lang="en-US" sz="2400" dirty="0"/>
              <a:t>of internet-enabled devices get connected in a huge network, large volumes of data are needed to be processed. The system that stores, analyses the data from these </a:t>
            </a:r>
            <a:r>
              <a:rPr lang="en-US" sz="2400" dirty="0" err="1"/>
              <a:t>IoT</a:t>
            </a:r>
            <a:r>
              <a:rPr lang="en-US" sz="2400" dirty="0"/>
              <a:t> devices needs to be scalable. In present, the era of </a:t>
            </a:r>
            <a:r>
              <a:rPr lang="en-US" sz="2400" dirty="0" err="1"/>
              <a:t>IoT</a:t>
            </a:r>
            <a:r>
              <a:rPr lang="en-US" sz="2400" dirty="0"/>
              <a:t> evolution everyday objects are </a:t>
            </a:r>
            <a:r>
              <a:rPr lang="en-US" sz="2400" dirty="0" smtClean="0"/>
              <a:t>con interpretation </a:t>
            </a:r>
            <a:r>
              <a:rPr lang="en-US" sz="2400" dirty="0"/>
              <a:t>of useful data</a:t>
            </a:r>
            <a:r>
              <a:rPr lang="en-US" sz="2400" dirty="0" smtClean="0"/>
              <a:t>.</a:t>
            </a:r>
          </a:p>
          <a:p>
            <a:pPr algn="just"/>
            <a:endParaRPr lang="en-US" sz="2400" dirty="0"/>
          </a:p>
        </p:txBody>
      </p:sp>
    </p:spTree>
    <p:extLst>
      <p:ext uri="{BB962C8B-B14F-4D97-AF65-F5344CB8AC3E}">
        <p14:creationId xmlns:p14="http://schemas.microsoft.com/office/powerpoint/2010/main" val="274055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sp>
        <p:nvSpPr>
          <p:cNvPr id="5" name="Rectangle 4"/>
          <p:cNvSpPr/>
          <p:nvPr/>
        </p:nvSpPr>
        <p:spPr>
          <a:xfrm>
            <a:off x="0" y="1447383"/>
            <a:ext cx="12045190" cy="4524315"/>
          </a:xfrm>
          <a:prstGeom prst="rect">
            <a:avLst/>
          </a:prstGeom>
        </p:spPr>
        <p:txBody>
          <a:bodyPr wrap="square">
            <a:spAutoFit/>
          </a:bodyPr>
          <a:lstStyle/>
          <a:p>
            <a:pPr algn="just"/>
            <a:endParaRPr lang="en-US" sz="2400" dirty="0" smtClean="0"/>
          </a:p>
          <a:p>
            <a:pPr algn="just"/>
            <a:r>
              <a:rPr lang="en-US" sz="2400" dirty="0" smtClean="0"/>
              <a:t>2. Interoperability</a:t>
            </a:r>
            <a:r>
              <a:rPr lang="en-US" sz="2400" dirty="0"/>
              <a:t>: Technological standards in most areas are still fragmented. These technologies need to be converged. Which would help us in establishing a common connected with each other via Internet. The raw data obtained from these devices need big data analytics and cloud storage for framework and the standard for the </a:t>
            </a:r>
            <a:r>
              <a:rPr lang="en-US" sz="2400" dirty="0" err="1"/>
              <a:t>IoT</a:t>
            </a:r>
            <a:r>
              <a:rPr lang="en-US" sz="2400" dirty="0"/>
              <a:t> devices. As the standardization process is still lacking, interoperability of </a:t>
            </a:r>
            <a:r>
              <a:rPr lang="en-US" sz="2400" dirty="0" err="1"/>
              <a:t>IoT</a:t>
            </a:r>
            <a:r>
              <a:rPr lang="en-US" sz="2400" dirty="0"/>
              <a:t> with legacy devices should be considered critical. This lack of interoperability is preventing us to move towards the vision of truly connected everyday interoperable smart objects.</a:t>
            </a:r>
          </a:p>
          <a:p>
            <a:pPr algn="just"/>
            <a:endParaRPr lang="en-US" sz="2400" dirty="0" smtClean="0"/>
          </a:p>
          <a:p>
            <a:pPr algn="just"/>
            <a:r>
              <a:rPr lang="en-US" sz="2400" dirty="0" smtClean="0"/>
              <a:t>3. Lack </a:t>
            </a:r>
            <a:r>
              <a:rPr lang="en-US" sz="2400" dirty="0"/>
              <a:t>of government support: Government and Regulatory bodies like FDA should come up and bring up regulations by setting up a standard committee for safety and security of devices and people.</a:t>
            </a:r>
          </a:p>
        </p:txBody>
      </p:sp>
    </p:spTree>
    <p:extLst>
      <p:ext uri="{BB962C8B-B14F-4D97-AF65-F5344CB8AC3E}">
        <p14:creationId xmlns:p14="http://schemas.microsoft.com/office/powerpoint/2010/main" val="367836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Value Creation and Challenges.</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 Today.</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a:solidFill>
                  <a:schemeClr val="tx1">
                    <a:lumMod val="85000"/>
                    <a:lumOff val="15000"/>
                  </a:schemeClr>
                </a:solidFill>
                <a:latin typeface="Casper" panose="02000506000000020004" pitchFamily="2" charset="0"/>
                <a:cs typeface="Arial" panose="020B0604020202020204" pitchFamily="34" charset="0"/>
              </a:rPr>
              <a:t> </a:t>
            </a:r>
            <a:r>
              <a:rPr lang="en-US" sz="2000" dirty="0" smtClean="0">
                <a:solidFill>
                  <a:schemeClr val="tx1">
                    <a:lumMod val="85000"/>
                    <a:lumOff val="15000"/>
                  </a:schemeClr>
                </a:solidFill>
                <a:latin typeface="Casper" panose="02000506000000020004" pitchFamily="2" charset="0"/>
                <a:cs typeface="Arial" panose="020B0604020202020204" pitchFamily="34" charset="0"/>
              </a:rPr>
              <a:t>as a Network of Networks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Why is </a:t>
            </a: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a:solidFill>
                  <a:schemeClr val="tx1">
                    <a:lumMod val="85000"/>
                    <a:lumOff val="15000"/>
                  </a:schemeClr>
                </a:solidFill>
                <a:latin typeface="Casper" panose="02000506000000020004" pitchFamily="2" charset="0"/>
                <a:cs typeface="Arial" panose="020B0604020202020204" pitchFamily="34" charset="0"/>
              </a:rPr>
              <a:t> I</a:t>
            </a:r>
            <a:r>
              <a:rPr lang="en-US" sz="2000" dirty="0" smtClean="0">
                <a:solidFill>
                  <a:schemeClr val="tx1">
                    <a:lumMod val="85000"/>
                    <a:lumOff val="15000"/>
                  </a:schemeClr>
                </a:solidFill>
                <a:latin typeface="Casper" panose="02000506000000020004" pitchFamily="2" charset="0"/>
                <a:cs typeface="Arial" panose="020B0604020202020204" pitchFamily="34" charset="0"/>
              </a:rPr>
              <a:t>mportant</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 Critical for human progression</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Challenges and barriers to </a:t>
            </a: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a:t>
            </a:r>
            <a:endParaRPr lang="en-US" sz="20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0159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40</a:t>
            </a:fld>
            <a:endParaRPr lang="en-US"/>
          </a:p>
        </p:txBody>
      </p:sp>
      <p:sp>
        <p:nvSpPr>
          <p:cNvPr id="5" name="Rectangle 4"/>
          <p:cNvSpPr/>
          <p:nvPr/>
        </p:nvSpPr>
        <p:spPr>
          <a:xfrm>
            <a:off x="0" y="1389491"/>
            <a:ext cx="11881556" cy="4401205"/>
          </a:xfrm>
          <a:prstGeom prst="rect">
            <a:avLst/>
          </a:prstGeom>
        </p:spPr>
        <p:txBody>
          <a:bodyPr wrap="square">
            <a:spAutoFit/>
          </a:bodyPr>
          <a:lstStyle/>
          <a:p>
            <a:pPr marL="457200" indent="-457200" algn="just">
              <a:buAutoNum type="arabicPeriod" startAt="4"/>
            </a:pPr>
            <a:r>
              <a:rPr lang="en-US" sz="2400" dirty="0" smtClean="0"/>
              <a:t>Safety </a:t>
            </a:r>
            <a:r>
              <a:rPr lang="en-US" sz="2400" dirty="0"/>
              <a:t>Of Patients</a:t>
            </a:r>
            <a:r>
              <a:rPr lang="en-US" sz="2400" dirty="0" smtClean="0"/>
              <a:t>: Most </a:t>
            </a:r>
            <a:r>
              <a:rPr lang="en-US" sz="2400" dirty="0"/>
              <a:t>Of </a:t>
            </a:r>
            <a:r>
              <a:rPr lang="en-US" sz="2400" dirty="0" err="1"/>
              <a:t>IoT</a:t>
            </a:r>
            <a:r>
              <a:rPr lang="en-US" sz="2400" dirty="0"/>
              <a:t> devices are left unattended, as they are connected with real-world objects. If used on patients as wearable devices, any technical error in security can be life-threatening for </a:t>
            </a:r>
            <a:r>
              <a:rPr lang="en-US" sz="2400" dirty="0" smtClean="0"/>
              <a:t>patient.</a:t>
            </a:r>
          </a:p>
          <a:p>
            <a:pPr algn="just"/>
            <a:endParaRPr lang="en-US" sz="2400" dirty="0" smtClean="0"/>
          </a:p>
          <a:p>
            <a:pPr algn="just"/>
            <a:r>
              <a:rPr lang="en-US" sz="2400" dirty="0" smtClean="0"/>
              <a:t>5. Security </a:t>
            </a:r>
            <a:r>
              <a:rPr lang="en-US" sz="2400" dirty="0"/>
              <a:t>And Personal Privacy</a:t>
            </a:r>
            <a:r>
              <a:rPr lang="en-US" sz="2400" dirty="0" smtClean="0"/>
              <a:t>: There </a:t>
            </a:r>
            <a:r>
              <a:rPr lang="en-US" sz="2400" dirty="0"/>
              <a:t>has been no research in security vulnerabilities and its improvements. It should ensure Confidentiality, Integrity and Availability of personal data of </a:t>
            </a:r>
            <a:r>
              <a:rPr lang="en-US" sz="2400" dirty="0" smtClean="0"/>
              <a:t>patient.</a:t>
            </a:r>
          </a:p>
          <a:p>
            <a:pPr algn="just"/>
            <a:endParaRPr lang="en-US" sz="2400" dirty="0" smtClean="0"/>
          </a:p>
          <a:p>
            <a:pPr algn="just"/>
            <a:r>
              <a:rPr lang="en-US" sz="2400" dirty="0" smtClean="0"/>
              <a:t>6. Design </a:t>
            </a:r>
            <a:r>
              <a:rPr lang="en-US" sz="2400" dirty="0"/>
              <a:t>Based Challenge</a:t>
            </a:r>
            <a:r>
              <a:rPr lang="en-US" sz="2400" dirty="0" smtClean="0"/>
              <a:t>: With </a:t>
            </a:r>
            <a:r>
              <a:rPr lang="en-US" sz="2400" dirty="0"/>
              <a:t>the development in technology design challenges are increasing at a faster rate. There have been issues regarding design like limited computation power, limited energy and limited memory which need to be sorted out.</a:t>
            </a:r>
          </a:p>
          <a:p>
            <a:endParaRPr lang="en-US" sz="1600" dirty="0"/>
          </a:p>
        </p:txBody>
      </p:sp>
    </p:spTree>
    <p:extLst>
      <p:ext uri="{BB962C8B-B14F-4D97-AF65-F5344CB8AC3E}">
        <p14:creationId xmlns:p14="http://schemas.microsoft.com/office/powerpoint/2010/main" val="70494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pic>
        <p:nvPicPr>
          <p:cNvPr id="3" name="Picture 2"/>
          <p:cNvPicPr>
            <a:picLocks noChangeAspect="1"/>
          </p:cNvPicPr>
          <p:nvPr/>
        </p:nvPicPr>
        <p:blipFill>
          <a:blip r:embed="rId2"/>
          <a:stretch>
            <a:fillRect/>
          </a:stretch>
        </p:blipFill>
        <p:spPr>
          <a:xfrm>
            <a:off x="1283728" y="0"/>
            <a:ext cx="9996689" cy="6817036"/>
          </a:xfrm>
          <a:prstGeom prst="rect">
            <a:avLst/>
          </a:prstGeom>
        </p:spPr>
      </p:pic>
    </p:spTree>
    <p:extLst>
      <p:ext uri="{BB962C8B-B14F-4D97-AF65-F5344CB8AC3E}">
        <p14:creationId xmlns:p14="http://schemas.microsoft.com/office/powerpoint/2010/main" val="1143232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2" name="Picture 1"/>
          <p:cNvPicPr>
            <a:picLocks noChangeAspect="1"/>
          </p:cNvPicPr>
          <p:nvPr/>
        </p:nvPicPr>
        <p:blipFill>
          <a:blip r:embed="rId2"/>
          <a:stretch>
            <a:fillRect/>
          </a:stretch>
        </p:blipFill>
        <p:spPr>
          <a:xfrm>
            <a:off x="1570517" y="-30356"/>
            <a:ext cx="8986095" cy="6765464"/>
          </a:xfrm>
          <a:prstGeom prst="rect">
            <a:avLst/>
          </a:prstGeom>
        </p:spPr>
      </p:pic>
    </p:spTree>
    <p:extLst>
      <p:ext uri="{BB962C8B-B14F-4D97-AF65-F5344CB8AC3E}">
        <p14:creationId xmlns:p14="http://schemas.microsoft.com/office/powerpoint/2010/main" val="4074501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pic>
        <p:nvPicPr>
          <p:cNvPr id="5" name="Picture 4"/>
          <p:cNvPicPr>
            <a:picLocks noChangeAspect="1"/>
          </p:cNvPicPr>
          <p:nvPr/>
        </p:nvPicPr>
        <p:blipFill>
          <a:blip r:embed="rId2"/>
          <a:stretch>
            <a:fillRect/>
          </a:stretch>
        </p:blipFill>
        <p:spPr>
          <a:xfrm>
            <a:off x="1219200" y="450600"/>
            <a:ext cx="9753600" cy="5721600"/>
          </a:xfrm>
          <a:prstGeom prst="rect">
            <a:avLst/>
          </a:prstGeom>
        </p:spPr>
      </p:pic>
    </p:spTree>
    <p:extLst>
      <p:ext uri="{BB962C8B-B14F-4D97-AF65-F5344CB8AC3E}">
        <p14:creationId xmlns:p14="http://schemas.microsoft.com/office/powerpoint/2010/main" val="1070006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44</a:t>
            </a:fld>
            <a:endParaRPr lang="en-US"/>
          </a:p>
        </p:txBody>
      </p:sp>
      <p:pic>
        <p:nvPicPr>
          <p:cNvPr id="7" name="Picture 6"/>
          <p:cNvPicPr>
            <a:picLocks noChangeAspect="1"/>
          </p:cNvPicPr>
          <p:nvPr/>
        </p:nvPicPr>
        <p:blipFill rotWithShape="1">
          <a:blip r:embed="rId2"/>
          <a:srcRect t="-1" b="7348"/>
          <a:stretch/>
        </p:blipFill>
        <p:spPr>
          <a:xfrm>
            <a:off x="977899" y="0"/>
            <a:ext cx="10302517" cy="6354000"/>
          </a:xfrm>
          <a:prstGeom prst="rect">
            <a:avLst/>
          </a:prstGeom>
        </p:spPr>
      </p:pic>
    </p:spTree>
    <p:extLst>
      <p:ext uri="{BB962C8B-B14F-4D97-AF65-F5344CB8AC3E}">
        <p14:creationId xmlns:p14="http://schemas.microsoft.com/office/powerpoint/2010/main" val="2015746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039"/>
          </a:xfrm>
        </p:spPr>
        <p:txBody>
          <a:bodyPr>
            <a:normAutofit fontScale="90000"/>
          </a:bodyPr>
          <a:lstStyle/>
          <a:p>
            <a:r>
              <a:rPr lang="en-US" b="1" dirty="0" smtClean="0"/>
              <a:t>Summary</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45</a:t>
            </a:fld>
            <a:endParaRPr lang="en-US"/>
          </a:p>
        </p:txBody>
      </p:sp>
      <p:sp>
        <p:nvSpPr>
          <p:cNvPr id="3" name="Rectangle 2"/>
          <p:cNvSpPr/>
          <p:nvPr/>
        </p:nvSpPr>
        <p:spPr>
          <a:xfrm>
            <a:off x="0" y="1037746"/>
            <a:ext cx="12045191" cy="4093428"/>
          </a:xfrm>
          <a:prstGeom prst="rect">
            <a:avLst/>
          </a:prstGeom>
        </p:spPr>
        <p:txBody>
          <a:bodyPr wrap="square">
            <a:spAutoFit/>
          </a:bodyPr>
          <a:lstStyle/>
          <a:p>
            <a:pPr algn="just"/>
            <a:endParaRPr lang="en-US" sz="2000" dirty="0" smtClean="0"/>
          </a:p>
          <a:p>
            <a:pPr algn="just"/>
            <a:endParaRPr lang="en-US" sz="2000" dirty="0"/>
          </a:p>
          <a:p>
            <a:pPr algn="just"/>
            <a:r>
              <a:rPr lang="en-US" sz="2000" dirty="0" smtClean="0"/>
              <a:t>The </a:t>
            </a:r>
            <a:r>
              <a:rPr lang="en-US" sz="2000" dirty="0"/>
              <a:t>internet of things, day by day accompanies the development of activities that </a:t>
            </a:r>
            <a:r>
              <a:rPr lang="en-US" sz="2000" dirty="0" smtClean="0"/>
              <a:t>are executed </a:t>
            </a:r>
            <a:r>
              <a:rPr lang="en-US" sz="2000" dirty="0"/>
              <a:t>in any space, through remote access. Households and companies have included </a:t>
            </a:r>
            <a:r>
              <a:rPr lang="en-US" sz="2000" dirty="0" smtClean="0"/>
              <a:t>new technologies </a:t>
            </a:r>
            <a:r>
              <a:rPr lang="en-US" sz="2000" dirty="0"/>
              <a:t>in different areas for the automatic development of activities or processes, real-</a:t>
            </a:r>
            <a:r>
              <a:rPr lang="en-US" sz="2000" dirty="0" smtClean="0"/>
              <a:t>time monitoring </a:t>
            </a:r>
            <a:r>
              <a:rPr lang="en-US" sz="2000" dirty="0"/>
              <a:t>and control, which has become a pressing need for decision-making, For this reason</a:t>
            </a:r>
            <a:r>
              <a:rPr lang="en-US" sz="2000" dirty="0" smtClean="0"/>
              <a:t>, it </a:t>
            </a:r>
            <a:r>
              <a:rPr lang="en-US" sz="2000" dirty="0"/>
              <a:t>is necessary to carry out a bibliographic review, by searching for scientific articles, in the </a:t>
            </a:r>
            <a:r>
              <a:rPr lang="en-US" sz="2000" dirty="0" smtClean="0"/>
              <a:t>most recognized </a:t>
            </a:r>
            <a:r>
              <a:rPr lang="en-US" sz="2000" dirty="0"/>
              <a:t>digital databases, where the most important aspects of the internet of things</a:t>
            </a:r>
            <a:r>
              <a:rPr lang="en-US" sz="2000" dirty="0" smtClean="0"/>
              <a:t>, technologies </a:t>
            </a:r>
            <a:r>
              <a:rPr lang="en-US" sz="2000" dirty="0"/>
              <a:t>and elements used in the last ones are mentioned years, in order to know a </a:t>
            </a:r>
            <a:r>
              <a:rPr lang="en-US" sz="2000" dirty="0" smtClean="0"/>
              <a:t>little more </a:t>
            </a:r>
            <a:r>
              <a:rPr lang="en-US" sz="2000" dirty="0"/>
              <a:t>about these and their characteristics in common. For the investigation, </a:t>
            </a:r>
            <a:r>
              <a:rPr lang="en-US" sz="2000" dirty="0" smtClean="0"/>
              <a:t>the recommendations </a:t>
            </a:r>
            <a:r>
              <a:rPr lang="en-US" sz="2000" dirty="0"/>
              <a:t>and analysis of the results obtained in case studies will be taken into account</a:t>
            </a:r>
            <a:r>
              <a:rPr lang="en-US" sz="2000" dirty="0" smtClean="0"/>
              <a:t>, seeking </a:t>
            </a:r>
            <a:r>
              <a:rPr lang="en-US" sz="2000" dirty="0"/>
              <a:t>to leave a precedent that contributes to the improvement of the agro-industrial </a:t>
            </a:r>
            <a:r>
              <a:rPr lang="en-US" sz="2000" dirty="0" smtClean="0"/>
              <a:t>production processes</a:t>
            </a:r>
            <a:r>
              <a:rPr lang="en-US" sz="2000" dirty="0"/>
              <a:t>, so that they are supported in new technologies that allow identifying, measure </a:t>
            </a:r>
            <a:r>
              <a:rPr lang="en-US" sz="2000" dirty="0" smtClean="0"/>
              <a:t>and control </a:t>
            </a:r>
            <a:r>
              <a:rPr lang="en-US" sz="2000" dirty="0"/>
              <a:t>variables, that achieve the efficient operation of resources, maximizing the potential </a:t>
            </a:r>
            <a:r>
              <a:rPr lang="en-US" sz="2000" dirty="0" smtClean="0"/>
              <a:t>of their </a:t>
            </a:r>
            <a:r>
              <a:rPr lang="en-US" sz="2000" dirty="0"/>
              <a:t>characteristics.</a:t>
            </a:r>
          </a:p>
        </p:txBody>
      </p:sp>
    </p:spTree>
    <p:extLst>
      <p:ext uri="{BB962C8B-B14F-4D97-AF65-F5344CB8AC3E}">
        <p14:creationId xmlns:p14="http://schemas.microsoft.com/office/powerpoint/2010/main" val="233625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6839"/>
          </a:xfrm>
        </p:spPr>
        <p:txBody>
          <a:bodyPr>
            <a:normAutofit fontScale="90000"/>
          </a:bodyPr>
          <a:lstStyle/>
          <a:p>
            <a:r>
              <a:rPr lang="en-US" b="1" dirty="0" smtClean="0"/>
              <a:t>QUIZ</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46</a:t>
            </a:fld>
            <a:endParaRPr lang="en-US"/>
          </a:p>
        </p:txBody>
      </p:sp>
      <p:sp>
        <p:nvSpPr>
          <p:cNvPr id="3" name="Rectangle 2"/>
          <p:cNvSpPr/>
          <p:nvPr/>
        </p:nvSpPr>
        <p:spPr>
          <a:xfrm>
            <a:off x="136567" y="1160637"/>
            <a:ext cx="11676461" cy="5632312"/>
          </a:xfrm>
          <a:prstGeom prst="rect">
            <a:avLst/>
          </a:prstGeom>
        </p:spPr>
        <p:txBody>
          <a:bodyPr wrap="square">
            <a:spAutoFit/>
          </a:bodyPr>
          <a:lstStyle/>
          <a:p>
            <a:r>
              <a:rPr lang="en-US" dirty="0" smtClean="0"/>
              <a:t>1. </a:t>
            </a:r>
            <a:r>
              <a:rPr lang="en-US" dirty="0"/>
              <a:t>Which of the following is used to capture data from the physical world in </a:t>
            </a:r>
            <a:r>
              <a:rPr lang="en-US" dirty="0" err="1"/>
              <a:t>IoT</a:t>
            </a:r>
            <a:r>
              <a:rPr lang="en-US" dirty="0"/>
              <a:t> devices?</a:t>
            </a:r>
          </a:p>
          <a:p>
            <a:pPr marL="342900" indent="-342900">
              <a:buAutoNum type="alphaLcParenR"/>
            </a:pPr>
            <a:r>
              <a:rPr lang="en-US" dirty="0" smtClean="0"/>
              <a:t>Sensors 	b</a:t>
            </a:r>
            <a:r>
              <a:rPr lang="en-US" dirty="0"/>
              <a:t>) </a:t>
            </a:r>
            <a:r>
              <a:rPr lang="en-US" dirty="0" smtClean="0"/>
              <a:t>Actuators	c</a:t>
            </a:r>
            <a:r>
              <a:rPr lang="en-US" dirty="0"/>
              <a:t>) </a:t>
            </a:r>
            <a:r>
              <a:rPr lang="en-US" dirty="0" smtClean="0"/>
              <a:t>Microprocessors		d</a:t>
            </a:r>
            <a:r>
              <a:rPr lang="en-US" dirty="0"/>
              <a:t>) </a:t>
            </a:r>
            <a:r>
              <a:rPr lang="en-US" dirty="0" smtClean="0"/>
              <a:t>Microcontrollers</a:t>
            </a:r>
            <a:endParaRPr lang="en-US" dirty="0"/>
          </a:p>
          <a:p>
            <a:endParaRPr lang="en-US" dirty="0"/>
          </a:p>
          <a:p>
            <a:r>
              <a:rPr lang="en-US" dirty="0"/>
              <a:t>2</a:t>
            </a:r>
            <a:r>
              <a:rPr lang="en-US" dirty="0" smtClean="0"/>
              <a:t>. </a:t>
            </a:r>
            <a:r>
              <a:rPr lang="en-US" dirty="0"/>
              <a:t>Which of the following command is used to trigger the Amazon echo IOT device?</a:t>
            </a:r>
          </a:p>
          <a:p>
            <a:r>
              <a:rPr lang="en-US" dirty="0"/>
              <a:t>a) </a:t>
            </a:r>
            <a:r>
              <a:rPr lang="en-US" dirty="0" smtClean="0"/>
              <a:t>Hello		b</a:t>
            </a:r>
            <a:r>
              <a:rPr lang="en-US" dirty="0"/>
              <a:t>) </a:t>
            </a:r>
            <a:r>
              <a:rPr lang="en-US" dirty="0" err="1" smtClean="0"/>
              <a:t>Suri</a:t>
            </a:r>
            <a:r>
              <a:rPr lang="en-US" dirty="0" smtClean="0"/>
              <a:t>		c</a:t>
            </a:r>
            <a:r>
              <a:rPr lang="en-US" dirty="0"/>
              <a:t>) </a:t>
            </a:r>
            <a:r>
              <a:rPr lang="en-US" dirty="0" err="1" smtClean="0"/>
              <a:t>Alexa</a:t>
            </a:r>
            <a:r>
              <a:rPr lang="en-US" dirty="0" smtClean="0"/>
              <a:t>		d</a:t>
            </a:r>
            <a:r>
              <a:rPr lang="en-US" dirty="0"/>
              <a:t>) Hey</a:t>
            </a:r>
          </a:p>
          <a:p>
            <a:endParaRPr lang="en-US" dirty="0"/>
          </a:p>
          <a:p>
            <a:r>
              <a:rPr lang="en-US" dirty="0"/>
              <a:t>3</a:t>
            </a:r>
            <a:r>
              <a:rPr lang="en-US" dirty="0" smtClean="0"/>
              <a:t>. </a:t>
            </a:r>
            <a:r>
              <a:rPr lang="en-US" dirty="0"/>
              <a:t>Which of the following is false about the MANET </a:t>
            </a:r>
            <a:r>
              <a:rPr lang="en-US" dirty="0" err="1"/>
              <a:t>IoT</a:t>
            </a:r>
            <a:r>
              <a:rPr lang="en-US" dirty="0"/>
              <a:t> network?</a:t>
            </a:r>
          </a:p>
          <a:p>
            <a:r>
              <a:rPr lang="en-US" dirty="0" smtClean="0"/>
              <a:t>(a</a:t>
            </a:r>
            <a:r>
              <a:rPr lang="en-US" dirty="0"/>
              <a:t>) It is a self-configuring </a:t>
            </a:r>
            <a:r>
              <a:rPr lang="en-US" dirty="0" smtClean="0"/>
              <a:t>network  (b</a:t>
            </a:r>
            <a:r>
              <a:rPr lang="en-US" dirty="0"/>
              <a:t>) It has a low data </a:t>
            </a:r>
            <a:r>
              <a:rPr lang="en-US" dirty="0" smtClean="0"/>
              <a:t>rate	  (c</a:t>
            </a:r>
            <a:r>
              <a:rPr lang="en-US" dirty="0"/>
              <a:t>) It doesn’t have any </a:t>
            </a:r>
            <a:r>
              <a:rPr lang="en-US" dirty="0" smtClean="0"/>
              <a:t>encryption (d</a:t>
            </a:r>
            <a:r>
              <a:rPr lang="en-US" dirty="0"/>
              <a:t>) Power is readily available for complex </a:t>
            </a:r>
            <a:r>
              <a:rPr lang="en-US" dirty="0" smtClean="0"/>
              <a:t>security</a:t>
            </a:r>
            <a:endParaRPr lang="en-US" dirty="0"/>
          </a:p>
          <a:p>
            <a:endParaRPr lang="en-US" dirty="0"/>
          </a:p>
          <a:p>
            <a:r>
              <a:rPr lang="en-US" dirty="0"/>
              <a:t>4</a:t>
            </a:r>
            <a:r>
              <a:rPr lang="en-US" dirty="0" smtClean="0"/>
              <a:t>. </a:t>
            </a:r>
            <a:r>
              <a:rPr lang="en-US" dirty="0"/>
              <a:t>Which of the following is not a sensor in </a:t>
            </a:r>
            <a:r>
              <a:rPr lang="en-US" dirty="0" err="1"/>
              <a:t>IoT</a:t>
            </a:r>
            <a:r>
              <a:rPr lang="en-US" dirty="0"/>
              <a:t>?</a:t>
            </a:r>
          </a:p>
          <a:p>
            <a:pPr marL="342900" indent="-342900">
              <a:buAutoNum type="alphaLcParenR"/>
            </a:pPr>
            <a:r>
              <a:rPr lang="en-US" dirty="0" smtClean="0"/>
              <a:t>BMP280	b</a:t>
            </a:r>
            <a:r>
              <a:rPr lang="en-US" dirty="0"/>
              <a:t>) </a:t>
            </a:r>
            <a:r>
              <a:rPr lang="en-US" dirty="0" smtClean="0"/>
              <a:t>DHT11		c</a:t>
            </a:r>
            <a:r>
              <a:rPr lang="en-US" dirty="0"/>
              <a:t>) </a:t>
            </a:r>
            <a:r>
              <a:rPr lang="en-US" dirty="0" smtClean="0"/>
              <a:t>Photo resistor	d</a:t>
            </a:r>
            <a:r>
              <a:rPr lang="en-US" dirty="0"/>
              <a:t>) LED</a:t>
            </a:r>
          </a:p>
          <a:p>
            <a:endParaRPr lang="en-US" dirty="0"/>
          </a:p>
          <a:p>
            <a:r>
              <a:rPr lang="en-US" dirty="0"/>
              <a:t>5</a:t>
            </a:r>
            <a:r>
              <a:rPr lang="en-US" dirty="0" smtClean="0"/>
              <a:t>. </a:t>
            </a:r>
            <a:r>
              <a:rPr lang="en-US" dirty="0"/>
              <a:t>Which of the following is not an actuator in </a:t>
            </a:r>
            <a:r>
              <a:rPr lang="en-US" dirty="0" err="1"/>
              <a:t>IoT</a:t>
            </a:r>
            <a:r>
              <a:rPr lang="en-US" dirty="0"/>
              <a:t>?</a:t>
            </a:r>
          </a:p>
          <a:p>
            <a:pPr marL="342900" indent="-342900">
              <a:buAutoNum type="alphaLcParenR"/>
            </a:pPr>
            <a:r>
              <a:rPr lang="en-US" dirty="0" smtClean="0"/>
              <a:t>Stepper motor	b</a:t>
            </a:r>
            <a:r>
              <a:rPr lang="en-US" dirty="0"/>
              <a:t>) A </a:t>
            </a:r>
            <a:r>
              <a:rPr lang="en-US" dirty="0" smtClean="0"/>
              <a:t>fan	c</a:t>
            </a:r>
            <a:r>
              <a:rPr lang="en-US" dirty="0"/>
              <a:t>) An </a:t>
            </a:r>
            <a:r>
              <a:rPr lang="en-US" dirty="0" smtClean="0"/>
              <a:t>LED		d</a:t>
            </a:r>
            <a:r>
              <a:rPr lang="en-US" dirty="0"/>
              <a:t>) </a:t>
            </a:r>
            <a:r>
              <a:rPr lang="en-US" dirty="0" err="1" smtClean="0"/>
              <a:t>Arduino</a:t>
            </a:r>
            <a:endParaRPr lang="en-US" dirty="0"/>
          </a:p>
          <a:p>
            <a:endParaRPr lang="en-US" dirty="0"/>
          </a:p>
          <a:p>
            <a:r>
              <a:rPr lang="en-US" dirty="0"/>
              <a:t>6</a:t>
            </a:r>
            <a:r>
              <a:rPr lang="en-US" dirty="0" smtClean="0"/>
              <a:t>. </a:t>
            </a:r>
            <a:r>
              <a:rPr lang="en-US" dirty="0"/>
              <a:t>What is the use of PWM signals in </a:t>
            </a:r>
            <a:r>
              <a:rPr lang="en-US" dirty="0" err="1"/>
              <a:t>IoT</a:t>
            </a:r>
            <a:r>
              <a:rPr lang="en-US" dirty="0"/>
              <a:t> development boards?</a:t>
            </a:r>
          </a:p>
          <a:p>
            <a:r>
              <a:rPr lang="en-US" dirty="0"/>
              <a:t>a) They are used by sensors to have analog </a:t>
            </a:r>
            <a:r>
              <a:rPr lang="en-US" dirty="0" smtClean="0"/>
              <a:t>input			b</a:t>
            </a:r>
            <a:r>
              <a:rPr lang="en-US" dirty="0"/>
              <a:t>) They are used by sensors to have digital input</a:t>
            </a:r>
          </a:p>
          <a:p>
            <a:r>
              <a:rPr lang="en-US" dirty="0"/>
              <a:t>c) They are used by actuators to have analog </a:t>
            </a:r>
            <a:r>
              <a:rPr lang="en-US" dirty="0" smtClean="0"/>
              <a:t>input		d</a:t>
            </a:r>
            <a:r>
              <a:rPr lang="en-US" dirty="0"/>
              <a:t>) They are used by actuators to have digital </a:t>
            </a:r>
            <a:r>
              <a:rPr lang="en-US" dirty="0" smtClean="0"/>
              <a:t>input</a:t>
            </a:r>
            <a:endParaRPr lang="en-US" dirty="0"/>
          </a:p>
          <a:p>
            <a:endParaRPr lang="en-US" dirty="0"/>
          </a:p>
        </p:txBody>
      </p:sp>
    </p:spTree>
    <p:extLst>
      <p:ext uri="{BB962C8B-B14F-4D97-AF65-F5344CB8AC3E}">
        <p14:creationId xmlns:p14="http://schemas.microsoft.com/office/powerpoint/2010/main" val="1332571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47</a:t>
            </a:fld>
            <a:endParaRPr lang="en-US"/>
          </a:p>
        </p:txBody>
      </p:sp>
      <p:sp>
        <p:nvSpPr>
          <p:cNvPr id="5" name="Rectangle 4"/>
          <p:cNvSpPr/>
          <p:nvPr/>
        </p:nvSpPr>
        <p:spPr>
          <a:xfrm>
            <a:off x="-1" y="1256219"/>
            <a:ext cx="12004221" cy="4801315"/>
          </a:xfrm>
          <a:prstGeom prst="rect">
            <a:avLst/>
          </a:prstGeom>
        </p:spPr>
        <p:txBody>
          <a:bodyPr wrap="square">
            <a:spAutoFit/>
          </a:bodyPr>
          <a:lstStyle/>
          <a:p>
            <a:r>
              <a:rPr lang="en-US" dirty="0"/>
              <a:t>7</a:t>
            </a:r>
            <a:r>
              <a:rPr lang="en-US" dirty="0" smtClean="0"/>
              <a:t>. </a:t>
            </a:r>
            <a:r>
              <a:rPr lang="en-US" dirty="0"/>
              <a:t>Which of the following is true about </a:t>
            </a:r>
            <a:r>
              <a:rPr lang="en-US" dirty="0" err="1"/>
              <a:t>Arduino</a:t>
            </a:r>
            <a:r>
              <a:rPr lang="en-US" dirty="0"/>
              <a:t> </a:t>
            </a:r>
            <a:r>
              <a:rPr lang="en-US" dirty="0" err="1"/>
              <a:t>IoT</a:t>
            </a:r>
            <a:r>
              <a:rPr lang="en-US" dirty="0"/>
              <a:t> devices?</a:t>
            </a:r>
          </a:p>
          <a:p>
            <a:r>
              <a:rPr lang="en-US" dirty="0"/>
              <a:t>a) They are open-source </a:t>
            </a:r>
            <a:r>
              <a:rPr lang="en-US" dirty="0" smtClean="0"/>
              <a:t>software		b</a:t>
            </a:r>
            <a:r>
              <a:rPr lang="en-US" dirty="0"/>
              <a:t>) They can only read analog inputs</a:t>
            </a:r>
          </a:p>
          <a:p>
            <a:r>
              <a:rPr lang="en-US" dirty="0"/>
              <a:t>c) They have their own operating </a:t>
            </a:r>
            <a:r>
              <a:rPr lang="en-US" dirty="0" smtClean="0"/>
              <a:t>systems	d</a:t>
            </a:r>
            <a:r>
              <a:rPr lang="en-US" dirty="0"/>
              <a:t>) They don’t have pre-programmed </a:t>
            </a:r>
            <a:r>
              <a:rPr lang="en-US" dirty="0" smtClean="0"/>
              <a:t>firmware</a:t>
            </a:r>
            <a:endParaRPr lang="en-US" dirty="0"/>
          </a:p>
          <a:p>
            <a:endParaRPr lang="en-US" dirty="0" smtClean="0"/>
          </a:p>
          <a:p>
            <a:r>
              <a:rPr lang="en-US" dirty="0"/>
              <a:t>8</a:t>
            </a:r>
            <a:r>
              <a:rPr lang="en-US" dirty="0" smtClean="0"/>
              <a:t>. </a:t>
            </a:r>
            <a:r>
              <a:rPr lang="en-US" dirty="0" err="1"/>
              <a:t>IoT</a:t>
            </a:r>
            <a:r>
              <a:rPr lang="en-US" dirty="0"/>
              <a:t>-A stands for ________</a:t>
            </a:r>
          </a:p>
          <a:p>
            <a:pPr marL="342900" indent="-342900">
              <a:buAutoNum type="alphaLcParenR"/>
            </a:pPr>
            <a:r>
              <a:rPr lang="en-US" dirty="0" smtClean="0"/>
              <a:t>Internet </a:t>
            </a:r>
            <a:r>
              <a:rPr lang="en-US" dirty="0"/>
              <a:t>of Things </a:t>
            </a:r>
            <a:r>
              <a:rPr lang="en-US" dirty="0" smtClean="0"/>
              <a:t>Area			b</a:t>
            </a:r>
            <a:r>
              <a:rPr lang="en-US" dirty="0"/>
              <a:t>) Industrial of things </a:t>
            </a:r>
            <a:r>
              <a:rPr lang="en-US" dirty="0" smtClean="0"/>
              <a:t>Architecture	</a:t>
            </a:r>
          </a:p>
          <a:p>
            <a:r>
              <a:rPr lang="en-US" dirty="0" smtClean="0"/>
              <a:t>c</a:t>
            </a:r>
            <a:r>
              <a:rPr lang="en-US" dirty="0"/>
              <a:t>) Internet of Things </a:t>
            </a:r>
            <a:r>
              <a:rPr lang="en-US" dirty="0" smtClean="0"/>
              <a:t>Address 			d</a:t>
            </a:r>
            <a:r>
              <a:rPr lang="en-US" dirty="0"/>
              <a:t>) Internet of Things Architecture</a:t>
            </a:r>
          </a:p>
          <a:p>
            <a:endParaRPr lang="en-US" dirty="0"/>
          </a:p>
          <a:p>
            <a:r>
              <a:rPr lang="en-US" dirty="0"/>
              <a:t>9</a:t>
            </a:r>
            <a:r>
              <a:rPr lang="en-US" dirty="0" smtClean="0"/>
              <a:t>. </a:t>
            </a:r>
            <a:r>
              <a:rPr lang="en-US" dirty="0"/>
              <a:t>Which of the following is not a feature of the Raspberry PI model B </a:t>
            </a:r>
            <a:r>
              <a:rPr lang="en-US" dirty="0" err="1"/>
              <a:t>IoT</a:t>
            </a:r>
            <a:r>
              <a:rPr lang="en-US" dirty="0"/>
              <a:t> device?</a:t>
            </a:r>
          </a:p>
          <a:p>
            <a:pPr marL="342900" indent="-342900">
              <a:buAutoNum type="alphaLcParenR"/>
            </a:pPr>
            <a:r>
              <a:rPr lang="en-US" dirty="0" smtClean="0"/>
              <a:t>It </a:t>
            </a:r>
            <a:r>
              <a:rPr lang="en-US" dirty="0"/>
              <a:t>has 256 MB </a:t>
            </a:r>
            <a:r>
              <a:rPr lang="en-US" dirty="0" smtClean="0"/>
              <a:t>SDRAM			b</a:t>
            </a:r>
            <a:r>
              <a:rPr lang="en-US" dirty="0"/>
              <a:t>) It has a single USB </a:t>
            </a:r>
            <a:r>
              <a:rPr lang="en-US" dirty="0" smtClean="0"/>
              <a:t>connector	</a:t>
            </a:r>
          </a:p>
          <a:p>
            <a:pPr marL="342900" indent="-342900">
              <a:buAutoNum type="alphaLcParenR"/>
            </a:pPr>
            <a:r>
              <a:rPr lang="en-US" dirty="0" smtClean="0"/>
              <a:t>c</a:t>
            </a:r>
            <a:r>
              <a:rPr lang="en-US" dirty="0"/>
              <a:t>) It has its own operating </a:t>
            </a:r>
            <a:r>
              <a:rPr lang="en-US" dirty="0" smtClean="0"/>
              <a:t>system		d</a:t>
            </a:r>
            <a:r>
              <a:rPr lang="en-US" dirty="0"/>
              <a:t>) It has an Ethernet </a:t>
            </a:r>
            <a:r>
              <a:rPr lang="en-US" dirty="0" smtClean="0"/>
              <a:t>port</a:t>
            </a:r>
          </a:p>
          <a:p>
            <a:endParaRPr lang="en-US" dirty="0"/>
          </a:p>
          <a:p>
            <a:r>
              <a:rPr lang="en-US" dirty="0" smtClean="0"/>
              <a:t>10. </a:t>
            </a:r>
            <a:r>
              <a:rPr lang="en-US" dirty="0"/>
              <a:t>Which of the following is not related to </a:t>
            </a:r>
            <a:r>
              <a:rPr lang="en-US" dirty="0" err="1"/>
              <a:t>Arduino</a:t>
            </a:r>
            <a:r>
              <a:rPr lang="en-US" dirty="0"/>
              <a:t> IDE </a:t>
            </a:r>
            <a:r>
              <a:rPr lang="en-US" dirty="0" err="1"/>
              <a:t>IoT</a:t>
            </a:r>
            <a:r>
              <a:rPr lang="en-US" dirty="0"/>
              <a:t> software?</a:t>
            </a:r>
          </a:p>
          <a:p>
            <a:pPr marL="342900" indent="-342900">
              <a:buAutoNum type="alphaLcParenR"/>
            </a:pPr>
            <a:r>
              <a:rPr lang="en-US" dirty="0" smtClean="0"/>
              <a:t>Serial monitor  </a:t>
            </a:r>
          </a:p>
          <a:p>
            <a:pPr marL="342900" indent="-342900">
              <a:buAutoNum type="alphaLcParenR"/>
            </a:pPr>
            <a:r>
              <a:rPr lang="en-US" dirty="0" smtClean="0"/>
              <a:t>Verify  </a:t>
            </a:r>
          </a:p>
          <a:p>
            <a:pPr marL="342900" indent="-342900">
              <a:buAutoNum type="alphaLcParenR"/>
            </a:pPr>
            <a:r>
              <a:rPr lang="en-US" dirty="0" smtClean="0"/>
              <a:t>Upload  </a:t>
            </a:r>
          </a:p>
          <a:p>
            <a:pPr marL="342900" indent="-342900">
              <a:buAutoNum type="alphaLcParenR"/>
            </a:pPr>
            <a:r>
              <a:rPr lang="en-US" dirty="0" smtClean="0"/>
              <a:t>Terminate</a:t>
            </a:r>
            <a:endParaRPr lang="en-US" dirty="0"/>
          </a:p>
        </p:txBody>
      </p:sp>
    </p:spTree>
    <p:extLst>
      <p:ext uri="{BB962C8B-B14F-4D97-AF65-F5344CB8AC3E}">
        <p14:creationId xmlns:p14="http://schemas.microsoft.com/office/powerpoint/2010/main" val="1786940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79527"/>
          </a:xfrm>
        </p:spPr>
        <p:txBody>
          <a:bodyPr/>
          <a:lstStyle/>
          <a:p>
            <a:pPr algn="ctr"/>
            <a:r>
              <a:rPr lang="en-US" b="1" dirty="0" smtClean="0">
                <a:latin typeface="Casper Bold" panose="02000806040000020004" pitchFamily="2" charset="0"/>
                <a:cs typeface="Arial" panose="020B0604020202020204" pitchFamily="34" charset="0"/>
              </a:rPr>
              <a:t>REFERENCES</a:t>
            </a:r>
            <a:endParaRPr lang="en-US" b="1" dirty="0"/>
          </a:p>
        </p:txBody>
      </p:sp>
      <p:sp>
        <p:nvSpPr>
          <p:cNvPr id="3" name="Content Placeholder 2"/>
          <p:cNvSpPr>
            <a:spLocks noGrp="1"/>
          </p:cNvSpPr>
          <p:nvPr>
            <p:ph idx="1"/>
          </p:nvPr>
        </p:nvSpPr>
        <p:spPr>
          <a:xfrm>
            <a:off x="0" y="1160637"/>
            <a:ext cx="11772057" cy="4820058"/>
          </a:xfrm>
        </p:spPr>
        <p:txBody>
          <a:bodyPr>
            <a:normAutofit fontScale="62500" lnSpcReduction="20000"/>
          </a:bodyPr>
          <a:lstStyle/>
          <a:p>
            <a:pPr marL="0" indent="0">
              <a:buNone/>
            </a:pPr>
            <a:endParaRPr lang="en-US" sz="1600" dirty="0" smtClean="0">
              <a:latin typeface="Casper" panose="02000506000000020004"/>
            </a:endParaRPr>
          </a:p>
          <a:p>
            <a:pPr marL="0" indent="0">
              <a:buNone/>
            </a:pPr>
            <a:r>
              <a:rPr lang="en-US" sz="1800" b="1" dirty="0" smtClean="0"/>
              <a:t>TEXT </a:t>
            </a:r>
            <a:r>
              <a:rPr lang="en-US" sz="1800" b="1" dirty="0"/>
              <a:t>BOOKS</a:t>
            </a:r>
            <a:endParaRPr lang="en-US" sz="1800" dirty="0"/>
          </a:p>
          <a:p>
            <a:pPr lvl="0"/>
            <a:r>
              <a:rPr lang="en-US" sz="1800" dirty="0" err="1"/>
              <a:t>Ovidiu</a:t>
            </a:r>
            <a:r>
              <a:rPr lang="en-US" sz="1800" dirty="0"/>
              <a:t> </a:t>
            </a:r>
            <a:r>
              <a:rPr lang="en-US" sz="1800" dirty="0" err="1"/>
              <a:t>Vermesan</a:t>
            </a:r>
            <a:r>
              <a:rPr lang="en-US" sz="1800" dirty="0"/>
              <a:t>, Peter </a:t>
            </a:r>
            <a:r>
              <a:rPr lang="en-US" sz="1800" dirty="0" err="1"/>
              <a:t>Friess</a:t>
            </a:r>
            <a:r>
              <a:rPr lang="en-US" sz="1800" dirty="0"/>
              <a:t>, “Internet of Things-Converging Technologies for Smart Environments &amp; integrated Ecosystem”, River Publications Netherlands.</a:t>
            </a:r>
          </a:p>
          <a:p>
            <a:pPr lvl="0"/>
            <a:r>
              <a:rPr lang="en-US" sz="1800" dirty="0"/>
              <a:t>Internet Society, “An overview of Internet of Things”.</a:t>
            </a:r>
          </a:p>
          <a:p>
            <a:pPr lvl="0"/>
            <a:r>
              <a:rPr lang="en-US" sz="1800" dirty="0" err="1"/>
              <a:t>IoT</a:t>
            </a:r>
            <a:r>
              <a:rPr lang="en-US" sz="1800" dirty="0"/>
              <a:t> Fundamentals: Networking Technologies, Protocols, and Use Cases for the Internet of Things by David Hanes, Gonzalo </a:t>
            </a:r>
            <a:r>
              <a:rPr lang="en-US" sz="1800" dirty="0" err="1"/>
              <a:t>Salgueiro</a:t>
            </a:r>
            <a:r>
              <a:rPr lang="en-US" sz="1800" dirty="0"/>
              <a:t>, Patrick </a:t>
            </a:r>
            <a:r>
              <a:rPr lang="en-US" sz="1800" dirty="0" err="1"/>
              <a:t>Grossetete</a:t>
            </a:r>
            <a:r>
              <a:rPr lang="en-US" sz="1800" dirty="0"/>
              <a:t>, CISO Press.</a:t>
            </a:r>
          </a:p>
          <a:p>
            <a:pPr marL="0" indent="0">
              <a:buNone/>
            </a:pPr>
            <a:endParaRPr lang="en-US" sz="1800" b="1" dirty="0" smtClean="0"/>
          </a:p>
          <a:p>
            <a:pPr marL="0" indent="0">
              <a:buNone/>
            </a:pPr>
            <a:r>
              <a:rPr lang="en-US" sz="1800" b="1" dirty="0" smtClean="0"/>
              <a:t>REFERENCE </a:t>
            </a:r>
            <a:r>
              <a:rPr lang="en-US" sz="1800" b="1" dirty="0"/>
              <a:t>BOOKS</a:t>
            </a:r>
            <a:endParaRPr lang="en-US" sz="1800" dirty="0"/>
          </a:p>
          <a:p>
            <a:pPr lvl="0"/>
            <a:r>
              <a:rPr lang="en-US" sz="1800" dirty="0" err="1"/>
              <a:t>Pfister</a:t>
            </a:r>
            <a:r>
              <a:rPr lang="en-US" sz="1800" dirty="0"/>
              <a:t>, </a:t>
            </a:r>
            <a:r>
              <a:rPr lang="en-US" sz="1800" dirty="0" err="1"/>
              <a:t>Cuno</a:t>
            </a:r>
            <a:r>
              <a:rPr lang="en-US" sz="1800" dirty="0"/>
              <a:t>, “Getting started with the Internet of Things: connecting sensors and microcontrollers to the cloud", O'Reilly Media, Inc.”, 2011.</a:t>
            </a:r>
          </a:p>
          <a:p>
            <a:pPr lvl="0"/>
            <a:r>
              <a:rPr lang="en-US" sz="1800" dirty="0"/>
              <a:t>Greenfield, Adam,” </a:t>
            </a:r>
            <a:r>
              <a:rPr lang="en-US" sz="1800" dirty="0" err="1"/>
              <a:t>Everyware</a:t>
            </a:r>
            <a:r>
              <a:rPr lang="en-US" sz="1800" dirty="0"/>
              <a:t>: The dawning age of ubiquitous computing”, New Riders, 2010.</a:t>
            </a:r>
          </a:p>
          <a:p>
            <a:pPr lvl="0"/>
            <a:r>
              <a:rPr lang="en-US" sz="1800" dirty="0"/>
              <a:t>The Internet of Things, revised and updated edition (The MIT Press Essential Knowledge series) by Samuel </a:t>
            </a:r>
            <a:r>
              <a:rPr lang="en-US" sz="1800" dirty="0" err="1"/>
              <a:t>Greengard</a:t>
            </a:r>
            <a:r>
              <a:rPr lang="en-US" sz="1800" dirty="0"/>
              <a:t>, MIT Press.</a:t>
            </a:r>
            <a:r>
              <a:rPr lang="en-US" sz="1800" b="1" dirty="0"/>
              <a:t> </a:t>
            </a:r>
            <a:endParaRPr lang="en-US" sz="1800" dirty="0" smtClean="0"/>
          </a:p>
          <a:p>
            <a:pPr marL="0" indent="0">
              <a:buNone/>
            </a:pPr>
            <a:endParaRPr lang="en-US" sz="1800" b="1" dirty="0" smtClean="0"/>
          </a:p>
          <a:p>
            <a:pPr marL="0" indent="0">
              <a:buNone/>
            </a:pPr>
            <a:r>
              <a:rPr lang="en-US" sz="1800" b="1" dirty="0" smtClean="0"/>
              <a:t>Video Links</a:t>
            </a:r>
          </a:p>
          <a:p>
            <a:pPr marL="0" indent="0">
              <a:buNone/>
            </a:pPr>
            <a:r>
              <a:rPr lang="en-US" sz="1800" dirty="0"/>
              <a:t>https://</a:t>
            </a:r>
            <a:r>
              <a:rPr lang="en-US" sz="1800" dirty="0" err="1"/>
              <a:t>www.youtube.com</a:t>
            </a:r>
            <a:r>
              <a:rPr lang="en-US" sz="1800" dirty="0"/>
              <a:t>/</a:t>
            </a:r>
            <a:r>
              <a:rPr lang="en-US" sz="1800" dirty="0" err="1"/>
              <a:t>playlist?list</a:t>
            </a:r>
            <a:r>
              <a:rPr lang="en-US" sz="1800" dirty="0"/>
              <a:t>=PLaxu2gn-9WXMf_ln5pMvxjf043jzof4-i</a:t>
            </a:r>
          </a:p>
          <a:p>
            <a:pPr marL="0" indent="0">
              <a:buNone/>
            </a:pPr>
            <a:endParaRPr lang="en-US" sz="1800" b="1" dirty="0" smtClean="0"/>
          </a:p>
          <a:p>
            <a:pPr marL="0" indent="0">
              <a:buNone/>
            </a:pPr>
            <a:r>
              <a:rPr lang="en-US" sz="1800" b="1" dirty="0" smtClean="0"/>
              <a:t>Web Links</a:t>
            </a:r>
          </a:p>
          <a:p>
            <a:r>
              <a:rPr lang="en-US" sz="1800" dirty="0" smtClean="0"/>
              <a:t>https</a:t>
            </a:r>
            <a:r>
              <a:rPr lang="en-US" sz="1800" dirty="0"/>
              <a:t>://www.the-reference.com/en/expertise/creation-and-implementation/internet-of-things</a:t>
            </a:r>
            <a:endParaRPr lang="en-US" sz="1800" dirty="0">
              <a:cs typeface="Arial" panose="020B0604020202020204" pitchFamily="34" charset="0"/>
            </a:endParaRPr>
          </a:p>
          <a:p>
            <a:r>
              <a:rPr lang="en-US" sz="1800" dirty="0">
                <a:cs typeface="Arial" panose="020B0604020202020204" pitchFamily="34" charset="0"/>
              </a:rPr>
              <a:t>https://www.lifewire.com/introduction-to-the-internet-of-things-817766</a:t>
            </a:r>
          </a:p>
          <a:p>
            <a:r>
              <a:rPr lang="en-US" sz="1800" dirty="0">
                <a:cs typeface="Arial" panose="020B0604020202020204" pitchFamily="34" charset="0"/>
              </a:rPr>
              <a:t>Https://onlinecourses.nptel.ac.in/noc17_cs22/preview</a:t>
            </a:r>
          </a:p>
          <a:p>
            <a:r>
              <a:rPr lang="en-US" sz="1800" dirty="0">
                <a:cs typeface="Arial" panose="020B0604020202020204" pitchFamily="34" charset="0"/>
              </a:rPr>
              <a:t>https://www.intel.com/content/www/us/en/technology-provider/training/intro-to-iot.html</a:t>
            </a:r>
          </a:p>
          <a:p>
            <a:endParaRPr lang="en-US" sz="1600" dirty="0">
              <a:latin typeface="Casper" panose="02000506000000020004"/>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48</a:t>
            </a:fld>
            <a:endParaRPr lang="en-US"/>
          </a:p>
        </p:txBody>
      </p:sp>
      <p:sp>
        <p:nvSpPr>
          <p:cNvPr id="5" name="Rectangle 4"/>
          <p:cNvSpPr/>
          <p:nvPr/>
        </p:nvSpPr>
        <p:spPr>
          <a:xfrm>
            <a:off x="0" y="1365455"/>
            <a:ext cx="11799370" cy="465654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69624" y="218473"/>
            <a:ext cx="10365419" cy="94216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xmlns=""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xmlns=""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xmlns=""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xmlns=""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9447"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p:spPr>
                    </p:pic>
                  </p:oleObj>
                </mc:Fallback>
              </mc:AlternateContent>
            </a:graphicData>
          </a:graphic>
        </p:graphicFrame>
      </p:grpSp>
    </p:spTree>
    <p:extLst>
      <p:ext uri="{BB962C8B-B14F-4D97-AF65-F5344CB8AC3E}">
        <p14:creationId xmlns:p14="http://schemas.microsoft.com/office/powerpoint/2010/main" val="26565012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83528"/>
          </a:xfrm>
        </p:spPr>
        <p:txBody>
          <a:bodyPr>
            <a:normAutofit/>
          </a:bodyPr>
          <a:lstStyle/>
          <a:p>
            <a:pPr algn="ctr"/>
            <a:r>
              <a:rPr lang="en-US" b="1" dirty="0">
                <a:solidFill>
                  <a:schemeClr val="tx1">
                    <a:lumMod val="85000"/>
                    <a:lumOff val="15000"/>
                  </a:schemeClr>
                </a:solidFill>
                <a:latin typeface="Casper" panose="02000506000000020004" pitchFamily="2" charset="0"/>
                <a:cs typeface="Arial" panose="020B0604020202020204" pitchFamily="34" charset="0"/>
              </a:rPr>
              <a:t>Value Creation and </a:t>
            </a:r>
            <a:r>
              <a:rPr lang="en-US" b="1" dirty="0" smtClean="0">
                <a:solidFill>
                  <a:schemeClr val="tx1">
                    <a:lumMod val="85000"/>
                    <a:lumOff val="15000"/>
                  </a:schemeClr>
                </a:solidFill>
                <a:latin typeface="Casper" panose="02000506000000020004" pitchFamily="2" charset="0"/>
                <a:cs typeface="Arial" panose="020B0604020202020204" pitchFamily="34" charset="0"/>
              </a:rPr>
              <a:t>Challenges</a:t>
            </a:r>
            <a:r>
              <a:rPr lang="en-US" b="1" dirty="0" smtClean="0">
                <a:latin typeface="Casper Bold" panose="02000806040000020004" pitchFamily="2" charset="0"/>
                <a:cs typeface="Arial" panose="020B0604020202020204" pitchFamily="34" charset="0"/>
              </a:rPr>
              <a:t>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709164"/>
            <a:ext cx="12031534" cy="830997"/>
          </a:xfrm>
          <a:prstGeom prst="rect">
            <a:avLst/>
          </a:prstGeom>
        </p:spPr>
        <p:txBody>
          <a:bodyPr wrap="square">
            <a:spAutoFit/>
          </a:bodyPr>
          <a:lstStyle/>
          <a:p>
            <a:pPr algn="just"/>
            <a:r>
              <a:rPr lang="en-US" sz="2400" dirty="0"/>
              <a:t>Value can be generated and may show up as a result of a combination of </a:t>
            </a:r>
            <a:r>
              <a:rPr lang="en-US" sz="2400" dirty="0" err="1"/>
              <a:t>IoT</a:t>
            </a:r>
            <a:r>
              <a:rPr lang="en-US" sz="2400" dirty="0"/>
              <a:t> applications with other systems or processes, or can originate in new human behavior or new interactions</a:t>
            </a:r>
            <a:r>
              <a:rPr lang="en-US" sz="2400" dirty="0" smtClean="0"/>
              <a:t>.</a:t>
            </a:r>
            <a:endParaRPr lang="en-US" sz="2400" dirty="0"/>
          </a:p>
        </p:txBody>
      </p:sp>
      <p:sp>
        <p:nvSpPr>
          <p:cNvPr id="9" name="Rectangle 8"/>
          <p:cNvSpPr/>
          <p:nvPr/>
        </p:nvSpPr>
        <p:spPr>
          <a:xfrm>
            <a:off x="0" y="2744956"/>
            <a:ext cx="11990564" cy="1569660"/>
          </a:xfrm>
          <a:prstGeom prst="rect">
            <a:avLst/>
          </a:prstGeom>
        </p:spPr>
        <p:txBody>
          <a:bodyPr wrap="square">
            <a:spAutoFit/>
          </a:bodyPr>
          <a:lstStyle/>
          <a:p>
            <a:pPr algn="just"/>
            <a:r>
              <a:rPr lang="en-US" sz="2400" dirty="0"/>
              <a:t>An </a:t>
            </a:r>
            <a:r>
              <a:rPr lang="en-US" sz="2400" dirty="0" err="1"/>
              <a:t>IoT</a:t>
            </a:r>
            <a:r>
              <a:rPr lang="en-US" sz="2400" dirty="0"/>
              <a:t> enabled supply chain allows complete transparency throughout the chain, allowing individual businesses to make purchase and schedule decisions based on demand down the line. </a:t>
            </a:r>
            <a:r>
              <a:rPr lang="en-US" sz="2400" dirty="0" err="1"/>
              <a:t>IoT's</a:t>
            </a:r>
            <a:r>
              <a:rPr lang="en-US" sz="2400" dirty="0"/>
              <a:t> sensing and decision-making capability can also allow you to regulate power consumption based on usage.</a:t>
            </a:r>
          </a:p>
        </p:txBody>
      </p:sp>
      <p:sp>
        <p:nvSpPr>
          <p:cNvPr id="10" name="Rectangle 9"/>
          <p:cNvSpPr/>
          <p:nvPr/>
        </p:nvSpPr>
        <p:spPr>
          <a:xfrm>
            <a:off x="0" y="4424076"/>
            <a:ext cx="12004221" cy="1569660"/>
          </a:xfrm>
          <a:prstGeom prst="rect">
            <a:avLst/>
          </a:prstGeom>
        </p:spPr>
        <p:txBody>
          <a:bodyPr wrap="square">
            <a:spAutoFit/>
          </a:bodyPr>
          <a:lstStyle/>
          <a:p>
            <a:pPr algn="just"/>
            <a:r>
              <a:rPr lang="en-US" sz="2400" dirty="0"/>
              <a:t>The </a:t>
            </a:r>
            <a:r>
              <a:rPr lang="en-US" sz="2400" dirty="0" err="1"/>
              <a:t>IoT</a:t>
            </a:r>
            <a:r>
              <a:rPr lang="en-US" sz="2400" dirty="0"/>
              <a:t> value chain illustrates how the different components, in combination with one another or separately, add value to the overall </a:t>
            </a:r>
            <a:r>
              <a:rPr lang="en-US" sz="2400" dirty="0" err="1"/>
              <a:t>IoT</a:t>
            </a:r>
            <a:r>
              <a:rPr lang="en-US" sz="2400" dirty="0"/>
              <a:t> solution and, in turn, for the end user. Furthermore, each component is developed by a range of companies, some of which play several roles in the </a:t>
            </a:r>
            <a:r>
              <a:rPr lang="en-US" sz="2400" dirty="0" err="1"/>
              <a:t>IoT</a:t>
            </a:r>
            <a:r>
              <a:rPr lang="en-US" sz="2400" dirty="0"/>
              <a:t> value chain.</a:t>
            </a:r>
          </a:p>
        </p:txBody>
      </p:sp>
    </p:spTree>
    <p:extLst>
      <p:ext uri="{BB962C8B-B14F-4D97-AF65-F5344CB8AC3E}">
        <p14:creationId xmlns:p14="http://schemas.microsoft.com/office/powerpoint/2010/main" val="8237023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rotWithShape="1">
          <a:blip r:embed="rId2"/>
          <a:srcRect t="-1" b="7874"/>
          <a:stretch/>
        </p:blipFill>
        <p:spPr>
          <a:xfrm>
            <a:off x="805744" y="136546"/>
            <a:ext cx="10993626" cy="6308404"/>
          </a:xfrm>
          <a:prstGeom prst="rect">
            <a:avLst/>
          </a:prstGeom>
        </p:spPr>
      </p:pic>
    </p:spTree>
    <p:extLst>
      <p:ext uri="{BB962C8B-B14F-4D97-AF65-F5344CB8AC3E}">
        <p14:creationId xmlns:p14="http://schemas.microsoft.com/office/powerpoint/2010/main" val="326632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5" name="Rectangle 4"/>
          <p:cNvSpPr/>
          <p:nvPr/>
        </p:nvSpPr>
        <p:spPr>
          <a:xfrm>
            <a:off x="0" y="1297183"/>
            <a:ext cx="11785714" cy="3416320"/>
          </a:xfrm>
          <a:prstGeom prst="rect">
            <a:avLst/>
          </a:prstGeom>
        </p:spPr>
        <p:txBody>
          <a:bodyPr wrap="square">
            <a:spAutoFit/>
          </a:bodyPr>
          <a:lstStyle/>
          <a:p>
            <a:r>
              <a:rPr lang="en-US" sz="2800" b="1" dirty="0" smtClean="0"/>
              <a:t>5 value creation layers of an </a:t>
            </a:r>
            <a:r>
              <a:rPr lang="en-US" sz="2800" b="1" dirty="0" err="1" smtClean="0"/>
              <a:t>IoT</a:t>
            </a:r>
            <a:r>
              <a:rPr lang="en-US" sz="2800" b="1" dirty="0" smtClean="0"/>
              <a:t> Application:</a:t>
            </a:r>
          </a:p>
          <a:p>
            <a:endParaRPr lang="en-US" sz="2800" dirty="0" smtClean="0"/>
          </a:p>
          <a:p>
            <a:r>
              <a:rPr lang="en-US" sz="3200" dirty="0" smtClean="0"/>
              <a:t>Layer </a:t>
            </a:r>
            <a:r>
              <a:rPr lang="en-US" sz="3200" dirty="0"/>
              <a:t>1 – Physical Thing</a:t>
            </a:r>
          </a:p>
          <a:p>
            <a:r>
              <a:rPr lang="en-US" sz="3200" dirty="0"/>
              <a:t>Layer 2 – Sensor / Actor</a:t>
            </a:r>
          </a:p>
          <a:p>
            <a:r>
              <a:rPr lang="en-US" sz="3200" dirty="0"/>
              <a:t>Layer 3 – Connectivity</a:t>
            </a:r>
          </a:p>
          <a:p>
            <a:r>
              <a:rPr lang="en-US" sz="3200" dirty="0"/>
              <a:t>Layer 4 – Analytics</a:t>
            </a:r>
          </a:p>
          <a:p>
            <a:r>
              <a:rPr lang="en-US" sz="3200" dirty="0"/>
              <a:t>Layer 5 – Digital Service</a:t>
            </a:r>
          </a:p>
        </p:txBody>
      </p:sp>
    </p:spTree>
    <p:extLst>
      <p:ext uri="{BB962C8B-B14F-4D97-AF65-F5344CB8AC3E}">
        <p14:creationId xmlns:p14="http://schemas.microsoft.com/office/powerpoint/2010/main" val="808174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696491" y="0"/>
            <a:ext cx="11048253" cy="6335713"/>
          </a:xfrm>
          <a:prstGeom prst="rect">
            <a:avLst/>
          </a:prstGeom>
        </p:spPr>
      </p:pic>
    </p:spTree>
    <p:extLst>
      <p:ext uri="{BB962C8B-B14F-4D97-AF65-F5344CB8AC3E}">
        <p14:creationId xmlns:p14="http://schemas.microsoft.com/office/powerpoint/2010/main" val="200432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05" y="136547"/>
            <a:ext cx="11321386" cy="942163"/>
          </a:xfrm>
        </p:spPr>
        <p:txBody>
          <a:bodyPr>
            <a:normAutofit/>
          </a:bodyPr>
          <a:lstStyle/>
          <a:p>
            <a:pPr algn="ctr"/>
            <a:r>
              <a:rPr lang="en-US" b="1" dirty="0"/>
              <a:t>Crucial Elements For </a:t>
            </a:r>
            <a:r>
              <a:rPr lang="en-US" b="1" dirty="0" err="1" smtClean="0"/>
              <a:t>IoT</a:t>
            </a:r>
            <a:r>
              <a:rPr lang="en-US" b="1" dirty="0" smtClean="0"/>
              <a:t> </a:t>
            </a:r>
            <a:r>
              <a:rPr lang="en-US" b="1" dirty="0" smtClean="0">
                <a:latin typeface="Casper" panose="02000506000000020004"/>
              </a:rPr>
              <a:t>(CO3)</a:t>
            </a:r>
            <a:endParaRPr lang="en-US" b="1" dirty="0">
              <a:latin typeface="Casper" panose="02000506000000020004"/>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5" name="TextBox 4"/>
          <p:cNvSpPr txBox="1"/>
          <p:nvPr/>
        </p:nvSpPr>
        <p:spPr>
          <a:xfrm>
            <a:off x="8904155" y="983128"/>
            <a:ext cx="184666" cy="369332"/>
          </a:xfrm>
          <a:prstGeom prst="rect">
            <a:avLst/>
          </a:prstGeom>
          <a:noFill/>
        </p:spPr>
        <p:txBody>
          <a:bodyPr wrap="none" rtlCol="0">
            <a:spAutoFit/>
          </a:bodyPr>
          <a:lstStyle/>
          <a:p>
            <a:endParaRPr lang="en-US" dirty="0"/>
          </a:p>
        </p:txBody>
      </p:sp>
      <p:sp>
        <p:nvSpPr>
          <p:cNvPr id="7" name="Rectangle 6"/>
          <p:cNvSpPr/>
          <p:nvPr/>
        </p:nvSpPr>
        <p:spPr>
          <a:xfrm>
            <a:off x="0" y="1146983"/>
            <a:ext cx="11799370" cy="4555093"/>
          </a:xfrm>
          <a:prstGeom prst="rect">
            <a:avLst/>
          </a:prstGeom>
        </p:spPr>
        <p:txBody>
          <a:bodyPr wrap="square">
            <a:spAutoFit/>
          </a:bodyPr>
          <a:lstStyle/>
          <a:p>
            <a:pPr algn="just"/>
            <a:endParaRPr lang="en-US" sz="2000" dirty="0" smtClean="0"/>
          </a:p>
          <a:p>
            <a:pPr marL="457200" indent="-457200" algn="just">
              <a:buAutoNum type="arabicPeriod"/>
            </a:pPr>
            <a:r>
              <a:rPr lang="en-US" sz="3600" dirty="0" smtClean="0"/>
              <a:t>Low</a:t>
            </a:r>
            <a:r>
              <a:rPr lang="en-US" sz="3600" dirty="0"/>
              <a:t>-cost and low-power sensor technology </a:t>
            </a:r>
          </a:p>
          <a:p>
            <a:pPr algn="just"/>
            <a:r>
              <a:rPr lang="en-US" sz="3600" dirty="0" smtClean="0"/>
              <a:t>2. Connectivity</a:t>
            </a:r>
            <a:endParaRPr lang="en-US" sz="3600" dirty="0"/>
          </a:p>
          <a:p>
            <a:pPr algn="just"/>
            <a:r>
              <a:rPr lang="en-US" sz="3600" dirty="0" smtClean="0"/>
              <a:t>3. Platforms </a:t>
            </a:r>
            <a:r>
              <a:rPr lang="en-US" sz="3600" dirty="0"/>
              <a:t>for cloud </a:t>
            </a:r>
            <a:r>
              <a:rPr lang="en-US" sz="3600" dirty="0" smtClean="0"/>
              <a:t>computing</a:t>
            </a:r>
          </a:p>
          <a:p>
            <a:pPr algn="just"/>
            <a:r>
              <a:rPr lang="en-US" sz="3600" dirty="0" smtClean="0"/>
              <a:t>4. Connectivity</a:t>
            </a:r>
            <a:endParaRPr lang="en-US" sz="3600" dirty="0"/>
          </a:p>
          <a:p>
            <a:pPr algn="just"/>
            <a:r>
              <a:rPr lang="en-US" sz="3600" dirty="0" smtClean="0"/>
              <a:t>5. Cross</a:t>
            </a:r>
            <a:r>
              <a:rPr lang="en-US" sz="3600" dirty="0"/>
              <a:t>-platform capability </a:t>
            </a:r>
          </a:p>
          <a:p>
            <a:r>
              <a:rPr lang="en-US" sz="3600" dirty="0" smtClean="0"/>
              <a:t>6. Data </a:t>
            </a:r>
            <a:r>
              <a:rPr lang="en-US" sz="3600" dirty="0"/>
              <a:t>processing </a:t>
            </a:r>
          </a:p>
          <a:p>
            <a:r>
              <a:rPr lang="en-US" sz="3600" dirty="0" smtClean="0"/>
              <a:t>7. Need </a:t>
            </a:r>
            <a:r>
              <a:rPr lang="en-US" sz="3600" dirty="0"/>
              <a:t>for skill set </a:t>
            </a:r>
          </a:p>
          <a:p>
            <a:endParaRPr lang="en-US" dirty="0"/>
          </a:p>
        </p:txBody>
      </p:sp>
    </p:spTree>
    <p:extLst>
      <p:ext uri="{BB962C8B-B14F-4D97-AF65-F5344CB8AC3E}">
        <p14:creationId xmlns:p14="http://schemas.microsoft.com/office/powerpoint/2010/main" val="275656315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4132</TotalTime>
  <Words>2626</Words>
  <Application>Microsoft Macintosh PowerPoint</Application>
  <PresentationFormat>Custom</PresentationFormat>
  <Paragraphs>244</Paragraphs>
  <Slides>49</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2" baseType="lpstr">
      <vt:lpstr>1_Office Theme</vt:lpstr>
      <vt:lpstr>Contents Slide Master</vt:lpstr>
      <vt:lpstr>CorelDRAW</vt:lpstr>
      <vt:lpstr>PowerPoint Presentation</vt:lpstr>
      <vt:lpstr>Internet of Things</vt:lpstr>
      <vt:lpstr>UNIT 1 CHAPTER 2 IoT Applications for Industry </vt:lpstr>
      <vt:lpstr>Internet of Things</vt:lpstr>
      <vt:lpstr>Value Creation and Challenges (CO3)</vt:lpstr>
      <vt:lpstr>PowerPoint Presentation</vt:lpstr>
      <vt:lpstr>PowerPoint Presentation</vt:lpstr>
      <vt:lpstr>PowerPoint Presentation</vt:lpstr>
      <vt:lpstr>Crucial Elements For IoT (CO3)</vt:lpstr>
      <vt:lpstr>Challenges in IoT (CO-3) </vt:lpstr>
      <vt:lpstr>PowerPoint Presentation</vt:lpstr>
      <vt:lpstr>IoT Today (CO-2)</vt:lpstr>
      <vt:lpstr>PowerPoint Presentation</vt:lpstr>
      <vt:lpstr>PowerPoint Presentation</vt:lpstr>
      <vt:lpstr>PowerPoint Presentation</vt:lpstr>
      <vt:lpstr>PowerPoint Presentation</vt:lpstr>
      <vt:lpstr>IoT as Network of Networks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IoT is Important (CO2)</vt:lpstr>
      <vt:lpstr>Importance of IoT</vt:lpstr>
      <vt:lpstr>PowerPoint Presentation</vt:lpstr>
      <vt:lpstr>PowerPoint Presentation</vt:lpstr>
      <vt:lpstr>PowerPoint Presentation</vt:lpstr>
      <vt:lpstr>PowerPoint Presentation</vt:lpstr>
      <vt:lpstr>IoT: Critical for Human Progression (CO2)</vt:lpstr>
      <vt:lpstr>PowerPoint Presentation</vt:lpstr>
      <vt:lpstr>PowerPoint Presentation</vt:lpstr>
      <vt:lpstr>PowerPoint Presentation</vt:lpstr>
      <vt:lpstr>PowerPoint Presentation</vt:lpstr>
      <vt:lpstr>Challenges and Barriers to IoT (CO-3)</vt:lpstr>
      <vt:lpstr>PowerPoint Presentation</vt:lpstr>
      <vt:lpstr>PowerPoint Presentation</vt:lpstr>
      <vt:lpstr>PowerPoint Presentation</vt:lpstr>
      <vt:lpstr>PowerPoint Presentation</vt:lpstr>
      <vt:lpstr>PowerPoint Presentation</vt:lpstr>
      <vt:lpstr>PowerPoint Presentation</vt:lpstr>
      <vt:lpstr>Summary</vt:lpstr>
      <vt:lpstr>QUIZ</vt:lpstr>
      <vt:lpstr>PowerPoint Presentation</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MAC</cp:lastModifiedBy>
  <cp:revision>210</cp:revision>
  <dcterms:created xsi:type="dcterms:W3CDTF">2019-01-09T10:33:58Z</dcterms:created>
  <dcterms:modified xsi:type="dcterms:W3CDTF">2023-01-24T12:57:48Z</dcterms:modified>
</cp:coreProperties>
</file>